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Default Extension="tiff" ContentType="image/tif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  <p:sldMasterId id="2147483656" r:id="rId7"/>
    <p:sldMasterId id="2147483657" r:id="rId8"/>
    <p:sldMasterId id="2147483658" r:id="rId9"/>
    <p:sldMasterId id="2147483659" r:id="rId10"/>
    <p:sldMasterId id="2147483865" r:id="rId11"/>
    <p:sldMasterId id="2147483877" r:id="rId12"/>
  </p:sldMasterIdLst>
  <p:notesMasterIdLst>
    <p:notesMasterId r:id="rId41"/>
  </p:notesMasterIdLst>
  <p:sldIdLst>
    <p:sldId id="256" r:id="rId13"/>
    <p:sldId id="257" r:id="rId14"/>
    <p:sldId id="311" r:id="rId15"/>
    <p:sldId id="303" r:id="rId16"/>
    <p:sldId id="308" r:id="rId17"/>
    <p:sldId id="259" r:id="rId18"/>
    <p:sldId id="301" r:id="rId19"/>
    <p:sldId id="261" r:id="rId20"/>
    <p:sldId id="262" r:id="rId21"/>
    <p:sldId id="312" r:id="rId22"/>
    <p:sldId id="264" r:id="rId23"/>
    <p:sldId id="283" r:id="rId24"/>
    <p:sldId id="266" r:id="rId25"/>
    <p:sldId id="267" r:id="rId26"/>
    <p:sldId id="313" r:id="rId27"/>
    <p:sldId id="271" r:id="rId28"/>
    <p:sldId id="314" r:id="rId29"/>
    <p:sldId id="273" r:id="rId30"/>
    <p:sldId id="307" r:id="rId31"/>
    <p:sldId id="275" r:id="rId32"/>
    <p:sldId id="286" r:id="rId33"/>
    <p:sldId id="298" r:id="rId34"/>
    <p:sldId id="277" r:id="rId35"/>
    <p:sldId id="310" r:id="rId36"/>
    <p:sldId id="300" r:id="rId37"/>
    <p:sldId id="290" r:id="rId38"/>
    <p:sldId id="279" r:id="rId39"/>
    <p:sldId id="280" r:id="rId4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F38D"/>
    <a:srgbClr val="E3FAFD"/>
    <a:srgbClr val="FFCA21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86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423775"/>
            <a:ext cx="0" cy="2623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1037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89488" y="-12423775"/>
            <a:ext cx="34978976" cy="26235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69532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489488" y="69532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Times New Roman" pitchFamily="18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Times New Roman" pitchFamily="18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Times New Roman" pitchFamily="18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Times New Roman" pitchFamily="18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89488" y="-12423775"/>
            <a:ext cx="34980563" cy="26236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3C38-1116-4462-BFB3-D90947B04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1B88-21B3-4503-B9BD-F29021622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B4470-F53E-43B9-9F22-BEE6C2B38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D00E-955E-414F-B913-8F02313C4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13A3-CC16-4D40-9142-1982C372F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AF22-A14D-48A9-82A9-8053679A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C304-9379-4896-B2C4-43BF49C06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18C9-7E6B-40F6-A890-8161760C6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55B2-845F-4E64-9DEA-59F89173C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DDAB-FE0B-412E-8194-F2A0CE650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5F04-DAB2-49D3-89DD-32BF36441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16CF-2094-41B4-88BD-EF5060EC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B5E5-A1A1-43F9-B49B-D89C52979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F081-89D1-48B0-9D4F-12A6442EF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AEBB-66D0-4DB2-8DC8-C62D216CA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DE26-D9F8-453F-AD1A-670AA7C931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89D8-D4A4-44D4-8238-FD060528B3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D768-5C32-4657-A2DE-FE2A45E76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0C66-7143-4515-9FF6-623893D35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A93F-8CEF-42BE-99B4-527D1C35C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7376-3614-4CD1-9922-80114AAB6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5AEE-3E80-4D90-82C3-EB9702B441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27CC-D2A5-446D-9E2B-0D45796CD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4E6A-79B9-43D1-B026-DC955AD4C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C175-9C71-4ACE-8B20-EDD6C2AE73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F7EC-F972-44CC-BC75-C0B64A2CB3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70F2-9064-4F9B-8BA4-1CC2906A57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3B02-782D-4557-9808-576AE6F98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CED6-69D7-48AB-8CBF-242697287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95E4-3E30-4D81-BB37-96A1C38024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53B2-28B0-4AD7-87AE-C199A47E7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57C-D3AF-4AC2-A9E4-209E2C8C7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CAA2-161A-4066-9B48-58D3B00DA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DB0A-A6A8-4499-A205-3B1FB50BA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834D-FF74-44F0-9196-92C1F3EDC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2FE0-D1D1-461A-8009-E8556487D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91F8-F7D9-4F6D-982B-EE75C457A6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97365-EBCA-4027-87D5-99FC1D4DF0BB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5FAA-A04F-4D11-BFA8-58883EA16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0356-F705-4814-A279-63691C34E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7845-8584-450F-80E7-5D5A35764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9BDA-454A-4323-8F7A-FF039918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0F31-6F23-4312-839A-E49F338C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B35D-33F2-412D-AC2A-D865A0E5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17C4-E402-4651-8356-E70839C82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FC37-C968-4EB9-B9C7-74E45D57B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8144-340C-4401-81EE-DC68047E0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D3AB-F05D-4069-9CBE-5F8CE7DA6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7DC0-8CE2-4526-8A1A-EB439DAB2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A431-D905-4336-92BD-B01C1D4D4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31C7-E24D-42D3-8EE9-F22E5D03F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EC07-9F54-4D47-8D5E-34E63093D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89F9-1600-49DF-9168-FF8F73866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B14B-82AB-4366-9C00-9EB0B6C02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AADD-A762-43AC-A9E9-65D37498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BF43-8264-421A-81D6-25428E90A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166D-439D-434A-B3C7-11F0F1C8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0C9EE-FB82-4417-B420-49EB9EF21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26A0-AF7B-457A-B8C0-28D78F339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5534B-DAAC-4498-9D3E-E13A7460C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78EC-34CA-4282-8BA1-D03B13987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7AE9-64ED-48AF-AF72-6E1AC4F05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BE44-5647-4D49-9121-EEA5D18EF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510F9-5A81-459A-9BAE-B3612BFA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B93F-AAD0-4B0A-8F9C-061CEE4DC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55CC-DB7C-4DE4-91C7-3073DC63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5851-E64F-40D8-856B-FFC51476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9ED-C474-4C9F-9ED8-44D3122D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614E-C480-4703-9E25-43F746485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C3E1-1104-41C5-A4F4-B9BDE29B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E55E-BA88-4346-BAB1-7EF9969E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6CC4-F80C-44B3-BA35-0D6CFF3A3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BB0D1-BF51-4A57-9C4F-86A9B1A84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47B9-59C5-48A0-AAE0-69734F7A0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0BE3-CAB7-496A-8CF8-6FCDA8ABD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50ED-E893-4B67-B411-CEC8A7218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B092-AC8B-4868-B718-67C5B6811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088D-3C98-446E-AB01-5B7FA5061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0A6D-5DE9-457D-A7C8-64DBFA52B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2A03-5EE9-418B-9D2B-975C8A6C1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7186-9BB7-4015-8263-1538B2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BC8E-07B8-4DD5-9E09-1079A343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6EF6-2CF7-4071-BAF9-47D380753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C5CE-5EF1-427D-9731-C33FAD7A5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372E2-CE8D-4D49-AE7A-C64C17739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56F8-5884-4E63-BE2B-C04D0AD75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4E18-1495-475F-8A2E-5AD3BBAD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97EE5-44F2-4F64-BD5E-A4584E2E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C0DE-E0E7-4CCA-9F62-3794E442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6591-24F3-4ED6-9152-01D6B2D30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8A468-813D-4664-8125-F3867445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BB76-D24D-47D5-9395-6305C517D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9C508-B8AB-4E70-B57A-0E11EBD51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9678-A73B-494F-AAF0-0DD68423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41D1-04BF-4AAC-B7EC-4BB39B5F3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1671-275E-4ABF-A186-B6A47E73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4981-A406-4E6E-BA62-7E2466DFE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2EAA-5EFF-4A37-91A1-AD03DCD95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CB4C-7722-4487-98A0-1F935FAB4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449E-08F3-40E6-9A3D-3AC29AF33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8F41-1512-43F0-9BD7-92AD6A26C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408D-63F7-40CC-B553-601EB58AA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9EA-BB6D-4E6B-BDF7-EB0D90D0E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09F4-3BB6-4D83-95ED-C8151D59E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B2E9E-3174-4194-A5A5-09C9B328E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6C31-5E34-44DC-B6FD-039D6BFE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E18E-183E-4447-803B-9F5795D6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5AC7-13CD-4654-9A4E-FEF8B9497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61FE-2A11-4F4F-8FCF-D5AE107BF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183E-C504-4EF6-8C8C-94FC99E50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6BE6-21E1-4C0C-9BC4-DAC30AD4A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99A0-7154-4D17-91BD-994A8B958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9064F-9C97-43C9-B98A-B5C4C2052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7D68-39DF-4092-BE18-77DE5F5B1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3892-34D5-4247-8D11-24DE30051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200F-6655-4617-AE74-DBF91F640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2267-5AA8-4087-B18B-43CF7577C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4920-8864-4B35-9480-28C558FA6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ED715-B68C-4265-A8D4-60D0CADFE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8639-707C-4D7E-B70C-058BFE235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0202-96B4-4054-A534-091006C2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8E71-BC95-4EBB-B035-417BCBE9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A629-4333-49EB-9569-A438388F3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74D0-C835-422A-8F2B-B158B9878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E834-E06D-4E55-A275-B81F02177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3891-5589-4680-A178-71B36385D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E32E-8205-4C51-951F-1334D824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41D4-B339-4433-B2E1-C6070E7B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CBB6-1BE0-4676-83CB-D9F8E9FFB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56AA-4981-4E42-B72C-E3B3E27FA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DE65-01DE-4CF6-94BF-3D61CBE2D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A10D-5473-4C92-A522-C3AF3A900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5191-6AD3-47CF-96F5-6E724163A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53175"/>
            <a:ext cx="21320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Lucida Sans Unicode" pitchFamily="32" charset="0"/>
              </a:defRPr>
            </a:lvl1pPr>
          </a:lstStyle>
          <a:p>
            <a:pPr>
              <a:defRPr/>
            </a:pPr>
            <a:fld id="{0BB3FB99-E510-48D4-A3B3-190AFA9DA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ED420266-AF10-4953-943A-8B45CC72E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B3FB99-E510-48D4-A3B3-190AFA9DA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B3FB99-E510-48D4-A3B3-190AFA9DA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ABBFE888-DB61-41A2-BEB5-CF9708008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7C797508-EB54-4E72-9C5E-31AACDDC7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E35B32A7-3BD7-481B-927D-9348CB6D1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D3AC7321-6861-4217-AFE3-66C4B1860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B8E4D474-4B02-4D6B-B47C-7BA8B897B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C87DC2BA-BC31-43BC-B770-32934B850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1A81FDB8-2D8B-4858-8A5D-99F3CA152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F2BD5442-C48B-4ECE-A9BF-3CE8C2946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pull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0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45.tif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2276872"/>
            <a:ext cx="6059488" cy="28575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19872" y="2420888"/>
            <a:ext cx="257175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419872" y="2924944"/>
            <a:ext cx="3357563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герметизирующих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872" y="3429000"/>
            <a:ext cx="2887663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512" y="0"/>
            <a:ext cx="8786813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«Герметизирующие материалы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машиностроения 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15616" y="5301208"/>
            <a:ext cx="5731354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606008 Нижегородская обл., г. Дзержинск,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тел./факс (8313) 27-50-78,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57-85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(831)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-316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http://www.zgm.ru        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zgm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Arial Cyr" pitchFamily="34" charset="-52"/>
            </a:endParaRPr>
          </a:p>
        </p:txBody>
      </p:sp>
      <p:pic>
        <p:nvPicPr>
          <p:cNvPr id="9" name="Picture 4" descr="Z:\Заря Софья\ЗГМ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2232248" cy="2864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03648" y="1556792"/>
            <a:ext cx="6715125" cy="4110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зданий, сооружений,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инженерных сетей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различного назначения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Авиастроение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Машиностроение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Автомобилестроение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Электротехническая промышленность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Атомная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83161" y="188640"/>
            <a:ext cx="7560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применения материалов серии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81310" y="332656"/>
            <a:ext cx="7013427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Машиностроительная отрасль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mega-eworld.com/upload/tny/b22/konveyer_izmeneniy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2949031" cy="1966021"/>
          </a:xfrm>
          <a:prstGeom prst="rect">
            <a:avLst/>
          </a:prstGeom>
          <a:noFill/>
        </p:spPr>
      </p:pic>
      <p:pic>
        <p:nvPicPr>
          <p:cNvPr id="46084" name="Picture 4" descr="http://kp.by/share/i/12/4329183/wr-720.sh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168352" cy="1980220"/>
          </a:xfrm>
          <a:prstGeom prst="rect">
            <a:avLst/>
          </a:prstGeom>
          <a:noFill/>
        </p:spPr>
      </p:pic>
      <p:pic>
        <p:nvPicPr>
          <p:cNvPr id="46086" name="Picture 6" descr="http://city-color.ru/photo/lj/martin/places/demihov1/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17032"/>
            <a:ext cx="3240360" cy="1901845"/>
          </a:xfrm>
          <a:prstGeom prst="rect">
            <a:avLst/>
          </a:prstGeom>
          <a:noFill/>
        </p:spPr>
      </p:pic>
      <p:sp>
        <p:nvSpPr>
          <p:cNvPr id="46088" name="AutoShape 8" descr="https://topwar.ru/uploads/posts/2013-02/thumbs/1361995814_amz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https://topwar.ru/uploads/posts/2013-02/thumbs/1361995814_amz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2" name="AutoShape 12" descr="https://topwar.ru/uploads/posts/2013-02/thumbs/1361995814_amz_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3" name="Picture 13" descr="C:\Documents and Settings\User\Рабочий стол\1361995814_amz_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9796" y="3717032"/>
            <a:ext cx="2918149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142875"/>
            <a:ext cx="735806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 применения материалов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907704" y="1412777"/>
            <a:ext cx="63076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виброизоляция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шумоизоляция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теплоизоляция;</a:t>
            </a:r>
          </a:p>
          <a:p>
            <a:pPr>
              <a:buClr>
                <a:schemeClr val="tx1"/>
              </a:buClr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герметизация сварных швов кузова под точечную и контактную сварку;</a:t>
            </a:r>
          </a:p>
          <a:p>
            <a:pPr>
              <a:buClr>
                <a:schemeClr val="tx1"/>
              </a:buClr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герметизация автофургонов;</a:t>
            </a: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гидроизоляция технологических отверстий;</a:t>
            </a: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герметизация и уплотнение фланцевых соединений;</a:t>
            </a:r>
          </a:p>
          <a:p>
            <a:pPr>
              <a:buClr>
                <a:schemeClr val="tx1"/>
              </a:buClr>
              <a:buFont typeface="Wingdings" pitchFamily="2" charset="2"/>
              <a:buChar char="°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763688" y="188640"/>
            <a:ext cx="62865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Герметизация сварных швов кузова под точечную контактную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сварку</a:t>
            </a:r>
          </a:p>
        </p:txBody>
      </p:sp>
      <p:sp>
        <p:nvSpPr>
          <p:cNvPr id="24579" name="Text Box 24"/>
          <p:cNvSpPr txBox="1">
            <a:spLocks noChangeArrowheads="1"/>
          </p:cNvSpPr>
          <p:nvPr/>
        </p:nvSpPr>
        <p:spPr bwMode="auto">
          <a:xfrm>
            <a:off x="2843808" y="4149080"/>
            <a:ext cx="388843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 ленты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ЛБ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131840" y="1340768"/>
            <a:ext cx="271635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Электропроводящая герметизирующая  лента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6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Э-ЛБ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2513-001-52471462-2001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03648" y="4581127"/>
          <a:ext cx="6408713" cy="227687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38882"/>
                <a:gridCol w="1728188"/>
                <a:gridCol w="1841643"/>
              </a:tblGrid>
              <a:tr h="45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27687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061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Удельное объемное электрическое сопротивление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10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375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Температурный интервал эксплуатации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–60 до +160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375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Прочность связи с металлом при отслаивании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9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579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54" marR="663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61" name="Picture 1" descr="M:\Zarya\Материалы\1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1188469" cy="1444687"/>
          </a:xfrm>
          <a:prstGeom prst="rect">
            <a:avLst/>
          </a:prstGeom>
          <a:noFill/>
        </p:spPr>
      </p:pic>
      <p:pic>
        <p:nvPicPr>
          <p:cNvPr id="34817" name="Picture 1" descr="Z:\Артамонов А.В\421\Безимени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556792"/>
            <a:ext cx="2880320" cy="20181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28184" y="1412776"/>
            <a:ext cx="266429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Боковины полносоставного электропоезда, с нанесением ленты под широкий гофр;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кузова вагона для герметизации полости нижней полки декоративной полосы при точечной контактной сварке;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Нахлёсточное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соединение обечайки крыши с надоконным брусом;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производстве кабин автомобиля;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иные узлы, с применением контактно-точечной сварки.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59632" y="188640"/>
            <a:ext cx="64293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Режимы точечной контактной сварки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79512" y="2348880"/>
          <a:ext cx="8788400" cy="384372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98550"/>
                <a:gridCol w="1098550"/>
                <a:gridCol w="1098550"/>
                <a:gridCol w="1100137"/>
                <a:gridCol w="1096963"/>
                <a:gridCol w="1098550"/>
                <a:gridCol w="1098550"/>
                <a:gridCol w="1098550"/>
              </a:tblGrid>
              <a:tr h="10773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Марка сварочной машины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Сварное давление,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Р,кгс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Сварной ток,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сварки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предвари-тельного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сжатия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проковки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Марка, толщина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герметизи-рующего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материала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5770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МТ-1208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период.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период.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период.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0,8КП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4+1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0,6-1,0мм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28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МТР-2401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Сталь3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1+1мм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2,5+2,5мм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1мм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9147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547664" y="404664"/>
            <a:ext cx="642937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Отчеты об испытаниях</a:t>
            </a:r>
          </a:p>
        </p:txBody>
      </p:sp>
      <p:pic>
        <p:nvPicPr>
          <p:cNvPr id="1026" name="Picture 2" descr="M:\Zarya\ЭЛЕКТРОПРОВОДЯЩИЙ,ВАГОНЫ\демихово электропоезда электроп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042223" cy="2736304"/>
          </a:xfrm>
          <a:prstGeom prst="rect">
            <a:avLst/>
          </a:prstGeom>
          <a:noFill/>
        </p:spPr>
      </p:pic>
      <p:pic>
        <p:nvPicPr>
          <p:cNvPr id="1028" name="Picture 4" descr="M:\Zarya\ЭЛЕКТРОПРОВОДЯЩИЙ,ВАГОНЫ\красноярск вагон электроп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2322443" cy="3240360"/>
          </a:xfrm>
          <a:prstGeom prst="rect">
            <a:avLst/>
          </a:prstGeom>
          <a:noFill/>
        </p:spPr>
      </p:pic>
      <p:pic>
        <p:nvPicPr>
          <p:cNvPr id="1029" name="Picture 5" descr="M:\Zarya\ЭЛЕКТРОПРОВОДЯЩИЙ,ВАГОНЫ\ли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88394"/>
            <a:ext cx="2239039" cy="3305548"/>
          </a:xfrm>
          <a:prstGeom prst="rect">
            <a:avLst/>
          </a:prstGeom>
          <a:noFill/>
        </p:spPr>
      </p:pic>
      <p:pic>
        <p:nvPicPr>
          <p:cNvPr id="1030" name="Picture 6" descr="M:\Zarya\ЭЛЕКТРОПРОВОДЯЩИЙ,ВАГОНЫ\ур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12776"/>
            <a:ext cx="2232248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4293096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Демиховский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машиностроительный завод»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564904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«Красноярский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электровагоноремонтный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завод»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43711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«Автомобильный завод «УРАЛ»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2636912"/>
            <a:ext cx="16561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Ликинский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автобусный завод»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484784"/>
            <a:ext cx="3040189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275856" y="1484784"/>
            <a:ext cx="242889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 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ЛБ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539552" y="4221088"/>
          <a:ext cx="8136902" cy="241083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92878"/>
                <a:gridCol w="1461225"/>
                <a:gridCol w="1628697"/>
                <a:gridCol w="1851188"/>
                <a:gridCol w="1402914"/>
              </a:tblGrid>
              <a:tr h="83594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Сопротивление текучести, при 140 °С  2 ч, мм, не более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Прочность связи с металлом при отслаивании,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Н/м, не менее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рабочих температур, °С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5748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Самоклеящаяся уплотнительная лента от белого до черного цвета, покрытая с двух сторон антиадгезионным материалом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мм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-60 до +140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0"/>
            <a:ext cx="8856984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Герметизация  автофургонов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различного назначения (промтоварные,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изотермические, 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т.д.)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 исполнения (каркасного типа и  из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сэндвич-панелей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718" name="TextBox 8"/>
          <p:cNvSpPr txBox="1">
            <a:spLocks noChangeArrowheads="1"/>
          </p:cNvSpPr>
          <p:nvPr/>
        </p:nvSpPr>
        <p:spPr bwMode="auto">
          <a:xfrm>
            <a:off x="5796136" y="1556792"/>
            <a:ext cx="3059832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                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уплотнение и герметизация швов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каркасом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обшивкой  автофургона ;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герметизация швов между листами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обшивки 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фургонов;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герметизация стыков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сэндвич-панелей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уплотнение стыков панелей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пола.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M:\Zarya\Материалы\Абрис С-ЛБ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1728192" cy="1192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Zarya\ЭЛЕКТРОПРОВОДЯЩИЙ,ВАГОНЫ\заводоуковский маш.завод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437446" cy="4608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504056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испытании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6093296"/>
            <a:ext cx="25202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Заводоуковский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машиностроительный завод»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971600" y="0"/>
            <a:ext cx="792087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Герметизация и уплотнение фланцевых соединений материалом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107504" y="4941168"/>
            <a:ext cx="1979712" cy="91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Мастика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Рмс</a:t>
            </a: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5775-004-52471462-2003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Group 7"/>
          <p:cNvGraphicFramePr>
            <a:graphicFrameLocks noGrp="1"/>
          </p:cNvGraphicFramePr>
          <p:nvPr/>
        </p:nvGraphicFramePr>
        <p:xfrm>
          <a:off x="2143125" y="3759200"/>
          <a:ext cx="6858048" cy="3042895"/>
        </p:xfrm>
        <a:graphic>
          <a:graphicData uri="http://schemas.openxmlformats.org/drawingml/2006/table">
            <a:tbl>
              <a:tblPr/>
              <a:tblGrid>
                <a:gridCol w="1166813"/>
                <a:gridCol w="1166812"/>
                <a:gridCol w="1095399"/>
                <a:gridCol w="1239814"/>
                <a:gridCol w="1166812"/>
                <a:gridCol w="1022398"/>
              </a:tblGrid>
              <a:tr h="9659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Сопро-тивление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текучести, 2 ч, мм, не более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Прочность связи с металлом при отслаивании,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/м, не менее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Водопо-глощение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рабочих температур, °С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Маслостой-кость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64309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Пластичная масса от белого до черного цвета в виде лент, шнуров, брикетов, деталей и мастик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5562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80°С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более 2 мм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-45 до +100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7" name="Text Box 22"/>
          <p:cNvSpPr txBox="1">
            <a:spLocks noChangeArrowheads="1"/>
          </p:cNvSpPr>
          <p:nvPr/>
        </p:nvSpPr>
        <p:spPr bwMode="auto">
          <a:xfrm>
            <a:off x="3635896" y="2420888"/>
            <a:ext cx="2160240" cy="694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Дмс</a:t>
            </a: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Z:\Артамонов А.В\421\Безимени-1254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1492280" cy="1152128"/>
          </a:xfrm>
          <a:prstGeom prst="rect">
            <a:avLst/>
          </a:prstGeom>
          <a:noFill/>
        </p:spPr>
      </p:pic>
      <p:pic>
        <p:nvPicPr>
          <p:cNvPr id="20482" name="Picture 2" descr="Z:\Артамонов А.В\421\Безимени-148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2239689" cy="1448526"/>
          </a:xfrm>
          <a:prstGeom prst="rect">
            <a:avLst/>
          </a:prstGeom>
          <a:noFill/>
        </p:spPr>
      </p:pic>
      <p:pic>
        <p:nvPicPr>
          <p:cNvPr id="20483" name="Picture 3" descr="Z:\Артамонов А.В\421\Безимени-14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268760"/>
            <a:ext cx="1526633" cy="1199153"/>
          </a:xfrm>
          <a:prstGeom prst="rect">
            <a:avLst/>
          </a:prstGeom>
          <a:noFill/>
        </p:spPr>
      </p:pic>
      <p:pic>
        <p:nvPicPr>
          <p:cNvPr id="20484" name="Picture 4" descr="M:\Zarya\Материалы\14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936104" cy="1147186"/>
          </a:xfrm>
          <a:prstGeom prst="rect">
            <a:avLst/>
          </a:prstGeom>
          <a:noFill/>
        </p:spPr>
      </p:pic>
      <p:sp>
        <p:nvSpPr>
          <p:cNvPr id="25602" name="AutoShape 2" descr="https://upload.wikimedia.org/wikipedia/commons/thumb/6/61/Conflat_Flange.jpg/1024px-Conflat_Flange.jpg"/>
          <p:cNvSpPr>
            <a:spLocks noChangeAspect="1" noChangeArrowheads="1"/>
          </p:cNvSpPr>
          <p:nvPr/>
        </p:nvSpPr>
        <p:spPr bwMode="auto">
          <a:xfrm>
            <a:off x="155575" y="-3589338"/>
            <a:ext cx="9344025" cy="747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upload.wikimedia.org/wikipedia/commons/thumb/6/61/Conflat_Flange.jpg/1024px-Conflat_Flange.jpg"/>
          <p:cNvSpPr>
            <a:spLocks noChangeAspect="1" noChangeArrowheads="1"/>
          </p:cNvSpPr>
          <p:nvPr/>
        </p:nvSpPr>
        <p:spPr bwMode="auto">
          <a:xfrm>
            <a:off x="155575" y="-3589338"/>
            <a:ext cx="9344025" cy="747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upload.wikimedia.org/wikipedia/commons/thumb/6/61/Conflat_Flange.jpg/1024px-Conflat_Flange.jpg"/>
          <p:cNvSpPr>
            <a:spLocks noChangeAspect="1" noChangeArrowheads="1"/>
          </p:cNvSpPr>
          <p:nvPr/>
        </p:nvSpPr>
        <p:spPr bwMode="auto">
          <a:xfrm>
            <a:off x="155575" y="-3589338"/>
            <a:ext cx="9344025" cy="7477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1484784"/>
            <a:ext cx="27363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Герметизация фланцевых соединений мостов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Герметизация фланцевых соединений раздаточных коробок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3"/>
          <p:cNvSpPr txBox="1">
            <a:spLocks noChangeArrowheads="1"/>
          </p:cNvSpPr>
          <p:nvPr/>
        </p:nvSpPr>
        <p:spPr bwMode="auto">
          <a:xfrm rot="10800000" flipV="1">
            <a:off x="971600" y="279179"/>
            <a:ext cx="792087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Рабочие среды маслостойкого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герметика 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07943"/>
              </p:ext>
            </p:extLst>
          </p:nvPr>
        </p:nvGraphicFramePr>
        <p:xfrm>
          <a:off x="1151620" y="1556792"/>
          <a:ext cx="7560837" cy="4823796"/>
        </p:xfrm>
        <a:graphic>
          <a:graphicData uri="http://schemas.openxmlformats.org/drawingml/2006/table">
            <a:tbl>
              <a:tblPr/>
              <a:tblGrid>
                <a:gridCol w="7560837"/>
              </a:tblGrid>
              <a:tr h="60657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рабочей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среды</a:t>
                      </a:r>
                      <a:endParaRPr lang="ru-RU" b="1" dirty="0"/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40739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-   масла индустриальные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-   масло трансформаторное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-   масло  трансмиссионное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-    масло растительное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-  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растворы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щелочей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-  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спиртовые смеси;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-   растворы минеральных  солей;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-  консистентные смазки 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Литол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Солидол и др.)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водно-гликолевые смеси (антифриз, тосол и др.);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- кислоты, растворы кислот </a:t>
                      </a:r>
                      <a:endParaRPr lang="ru-RU" dirty="0"/>
                    </a:p>
                  </a:txBody>
                  <a:tcPr marL="90000" marR="90000" marT="5562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59632" y="116632"/>
            <a:ext cx="748883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«Завод герметизирующих материалов»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643063" y="857250"/>
            <a:ext cx="6072187" cy="1588"/>
          </a:xfrm>
          <a:prstGeom prst="line">
            <a:avLst/>
          </a:prstGeom>
          <a:noFill/>
          <a:ln w="158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331640" y="1124744"/>
            <a:ext cx="6697663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из крупнейших производителей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неотверждаемых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герметизирующих материалов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716016" y="2276872"/>
            <a:ext cx="410445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Предприятие производит и предлагает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герметизирующих,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уплотняющих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др.  материалов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 Абрис</a:t>
            </a: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герметизации и    </a:t>
            </a:r>
          </a:p>
          <a:p>
            <a:pPr>
              <a:buClr>
                <a:schemeClr val="bg1"/>
              </a:buClr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антикоррозионной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Технологии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вибро-шумоизоляции </a:t>
            </a:r>
          </a:p>
          <a:p>
            <a:pPr>
              <a:buFont typeface="Arial" charset="0"/>
              <a:buChar char="•"/>
            </a:pPr>
            <a:endParaRPr lang="ru-RU" sz="15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4" descr="Z:\Заря Софья\ЗГМ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441616"/>
          </a:xfrm>
          <a:prstGeom prst="rect">
            <a:avLst/>
          </a:prstGeom>
          <a:noFill/>
        </p:spPr>
      </p:pic>
      <p:pic>
        <p:nvPicPr>
          <p:cNvPr id="9" name="Picture 2" descr="Z:\Заря Софья\Буквы\Новая вывеска и территория завода\DSC_3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4104456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835696" y="1628800"/>
            <a:ext cx="207168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000000"/>
                </a:solidFill>
              </a:rPr>
              <a:t>-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иброизоляция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кузова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ВБД-1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-Виброизоляция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кузова и крыши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ВБД-2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ВБД-3</a:t>
            </a:r>
          </a:p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2513-003-52471462-2001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139952" y="2204864"/>
            <a:ext cx="2232248" cy="91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Виброизоляция арок колес 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ВБД-1тк</a:t>
            </a:r>
          </a:p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2513-003-52471462-2001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0" y="3091240"/>
          <a:ext cx="9036495" cy="3782952"/>
        </p:xfrm>
        <a:graphic>
          <a:graphicData uri="http://schemas.openxmlformats.org/drawingml/2006/table">
            <a:tbl>
              <a:tblPr/>
              <a:tblGrid>
                <a:gridCol w="1031366"/>
                <a:gridCol w="1352062"/>
                <a:gridCol w="1138579"/>
                <a:gridCol w="1137452"/>
                <a:gridCol w="988339"/>
                <a:gridCol w="1058968"/>
                <a:gridCol w="1058968"/>
                <a:gridCol w="1270761"/>
              </a:tblGrid>
              <a:tr h="209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(марка)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Свойства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24" marR="444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1049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Типоразмеры,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Прочность связи с металлом при отслаивании,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/м , не менее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Сопротив-ление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текучести при 160°С, 2 ч, мм, не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более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Диапазон рабочих температур, °С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вибродемпфи-рования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частоте 200 Гц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 применения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27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ВБД-1</a:t>
                      </a:r>
                      <a:endParaRPr lang="ru-RU" sz="1100" b="0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ВБД-2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ВБД-3</a:t>
                      </a:r>
                      <a:endParaRPr lang="ru-RU" sz="1100" b="0" u="sng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Самоклеющаяся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деталь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основе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мастичного слоя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дублированного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фольгой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покрытый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антиадгезионным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материалом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600х900 х2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600х900 х3,5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600х900 х4,5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- 60 до + 160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- 60 до + 160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- 60 до +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0,1-0,12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0,21-0,26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0,27-0,30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Самоклеящаяся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Самоклеящаяся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Самоклеящаяся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7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ВБД- 1Тк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ВБД- 1Тфк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Блок в виде детали из термопластичного материала с клеевым слоем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600х900 х2,5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600х900 х2,5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- 60 до + 160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- 60 до + 160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0,13</a:t>
                      </a: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Наплавляемые при температуре до 190°С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24" marR="444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5" name="Text Box 24"/>
          <p:cNvSpPr txBox="1">
            <a:spLocks noChangeArrowheads="1"/>
          </p:cNvSpPr>
          <p:nvPr/>
        </p:nvSpPr>
        <p:spPr bwMode="auto">
          <a:xfrm>
            <a:off x="6804248" y="2132856"/>
            <a:ext cx="2000250" cy="1341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Виброизоляция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кузова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ВБД-1Тфк</a:t>
            </a:r>
          </a:p>
          <a:p>
            <a:pPr lvl="0"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2513-003-52471462-2001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26" name="Text Box 25"/>
          <p:cNvSpPr txBox="1">
            <a:spLocks noChangeArrowheads="1"/>
          </p:cNvSpPr>
          <p:nvPr/>
        </p:nvSpPr>
        <p:spPr bwMode="auto">
          <a:xfrm>
            <a:off x="1403648" y="332656"/>
            <a:ext cx="734481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Вибродемпфирующие материалы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Z:\Артамонов А.В\421\Без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728192" cy="1290383"/>
          </a:xfrm>
          <a:prstGeom prst="rect">
            <a:avLst/>
          </a:prstGeom>
          <a:noFill/>
        </p:spPr>
      </p:pic>
      <p:pic>
        <p:nvPicPr>
          <p:cNvPr id="3" name="Picture 1" descr="Z:\Артамонов А.В\421\Безимени-1254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1295400" cy="1000125"/>
          </a:xfrm>
          <a:prstGeom prst="rect">
            <a:avLst/>
          </a:prstGeom>
          <a:noFill/>
        </p:spPr>
      </p:pic>
      <p:pic>
        <p:nvPicPr>
          <p:cNvPr id="16386" name="Picture 2" descr="Z:\Артамонов А.В\421\Безимени-14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728193" cy="13075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619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Звукопоглощающие материалы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 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203848" y="1484784"/>
            <a:ext cx="1787078" cy="1102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ДТвл</a:t>
            </a: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948264" y="1340768"/>
            <a:ext cx="1872208" cy="1102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</a:p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ДТвлф</a:t>
            </a: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3" y="3001449"/>
          <a:ext cx="9144033" cy="3856551"/>
        </p:xfrm>
        <a:graphic>
          <a:graphicData uri="http://schemas.openxmlformats.org/drawingml/2006/table">
            <a:tbl>
              <a:tblPr/>
              <a:tblGrid>
                <a:gridCol w="1143009"/>
                <a:gridCol w="1000132"/>
                <a:gridCol w="1357322"/>
                <a:gridCol w="1214446"/>
                <a:gridCol w="1071570"/>
                <a:gridCol w="928694"/>
                <a:gridCol w="1214446"/>
                <a:gridCol w="1214414"/>
              </a:tblGrid>
              <a:tr h="42862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Марка материала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143008"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Типоразмеры, мм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применения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Расчетный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коэффи-циент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теплопро-водности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Вт/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м°С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 звукопоглощения на частоте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250Гц  -  6000Гц,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снижения приведенного ударного шума, ДБ,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2773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Абрис-ДТ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Абрис-ДТ</a:t>
                      </a:r>
                      <a:r>
                        <a:rPr kumimoji="0" lang="ru-RU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ВЛф</a:t>
                      </a:r>
                      <a:endParaRPr kumimoji="0" lang="ru-RU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Звукопоглощающий материал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Звукопоглощающий материал с защитным слоем из фольги</a:t>
                      </a:r>
                      <a:endParaRPr lang="ru-RU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Самоклеющийся материал, на основе синтетического акустического полотна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Самоклеющийся материал, на основе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синтетического акустического полотна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562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детали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500х1000,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20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детали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500х1000,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20 </a:t>
                      </a:r>
                      <a:endParaRPr kumimoji="0" lang="ru-RU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562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создания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звукопогло-щения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крышке капота и внутри дверей, при установке в них акустических систем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– 80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0" name="Picture 2" descr="Z:\Артамонов А.В\421\Безимени-154857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2016224" cy="1516476"/>
          </a:xfrm>
          <a:prstGeom prst="rect">
            <a:avLst/>
          </a:prstGeom>
          <a:noFill/>
        </p:spPr>
      </p:pic>
      <p:pic>
        <p:nvPicPr>
          <p:cNvPr id="12293" name="Picture 5" descr="Z:\Артамонов А.В\421\Безимени-1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1904454" cy="1369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717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Комбинированный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вибро-шумо-поглощающий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 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857628"/>
          <a:ext cx="8501122" cy="266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084"/>
                <a:gridCol w="737180"/>
                <a:gridCol w="928694"/>
                <a:gridCol w="1071570"/>
                <a:gridCol w="1143008"/>
                <a:gridCol w="928694"/>
                <a:gridCol w="1143008"/>
                <a:gridCol w="1285884"/>
              </a:tblGrid>
              <a:tr h="29145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Типоразмеры,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КМП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частоте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 Гц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Сопротив-ление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текучести при 160°С,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ч, мм,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более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Прочность связи с металлом при отслаивании,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Н/м , не менее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 звукопоглощения на частоте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250Гц- 6000Гц,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снижения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приведен-ного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ударного шума, ДБ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Расчетный коэффициент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теплопровод-ности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Вт/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м°С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Диапазон рабочих температур,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°С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 детали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600х1000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12 до 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0,1-0,3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30-80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– 60 до +130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8024" y="1340768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Многослойная конструкция, состоящая из вибродемпфирующего блока и шумопоглощающего материала.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поглощения вибраций, передающихся на кузов автомобиля, теплоизоляции, поглощения различных шумов (уличного, структурного), а также для улучшения акустических свойств аудиосистем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06896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 конструкции:</a:t>
            </a:r>
          </a:p>
          <a:p>
            <a:pPr marL="228600" indent="-22860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Вибродемпфирующий блок: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 ВБД-1, Абрис ВБД-2, Абрис ВБД-3</a:t>
            </a:r>
          </a:p>
          <a:p>
            <a:pPr marL="228600" indent="-22860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Шумопоглощающий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материал: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 </a:t>
            </a:r>
            <a:r>
              <a:rPr lang="ru-RU" sz="12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ДТвлф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Z:\Артамонов А.В\421\Безимени-154857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1944216" cy="1462317"/>
          </a:xfrm>
          <a:prstGeom prst="rect">
            <a:avLst/>
          </a:prstGeom>
          <a:noFill/>
        </p:spPr>
      </p:pic>
      <p:pic>
        <p:nvPicPr>
          <p:cNvPr id="5" name="Picture 2" descr="Z:\Артамонов А.В\421\Безимени-1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1856482" cy="133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"/>
          <p:cNvGraphicFramePr>
            <a:graphicFrameLocks noGrp="1"/>
          </p:cNvGraphicFramePr>
          <p:nvPr/>
        </p:nvGraphicFramePr>
        <p:xfrm>
          <a:off x="-32" y="2916028"/>
          <a:ext cx="9144032" cy="3854477"/>
        </p:xfrm>
        <a:graphic>
          <a:graphicData uri="http://schemas.openxmlformats.org/drawingml/2006/table">
            <a:tbl>
              <a:tblPr/>
              <a:tblGrid>
                <a:gridCol w="1000100"/>
                <a:gridCol w="857288"/>
                <a:gridCol w="1071570"/>
                <a:gridCol w="857224"/>
                <a:gridCol w="1071570"/>
                <a:gridCol w="785818"/>
                <a:gridCol w="500066"/>
                <a:gridCol w="500066"/>
                <a:gridCol w="500066"/>
                <a:gridCol w="571504"/>
                <a:gridCol w="500066"/>
                <a:gridCol w="928694"/>
              </a:tblGrid>
              <a:tr h="214314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Lucida Sans Unicode" pitchFamily="32" charset="0"/>
                        </a:rPr>
                        <a:t>Свойства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56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71500">
                <a:tc v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cs typeface="Lucida Sans Unicode" pitchFamily="32" charset="0"/>
                      </a:endParaRPr>
                    </a:p>
                  </a:txBody>
                  <a:tcPr marL="90000" marR="90000" marT="5738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Назна-чение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Типораз-меры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мм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применения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Расчет-ный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коэффи-циент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тепло-провод-ности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Вт/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м°С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 звукопоглощения, %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частоте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снижения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приве-денного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ударного шума,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ДБ,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</a:txBody>
                  <a:tcPr marL="90000" marR="90000" marT="5562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71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Гц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Гц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 Гц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 Гц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  Гц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6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Абрис-ДТ</a:t>
                      </a:r>
                      <a:r>
                        <a:rPr kumimoji="0" lang="ru-RU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Абрис-ДТфиз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Тепло-,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звуко-изоляция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Отража-ющая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изоляция</a:t>
                      </a:r>
                    </a:p>
                  </a:txBody>
                  <a:tcPr marL="90000" marR="90000" marT="57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Самоклея-щийся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материал на основе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трудногорю-чего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ППЭ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Самоклея-щийся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мате-риал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основе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трудногорю-чего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фольги-рованного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ППЭ</a:t>
                      </a:r>
                    </a:p>
                  </a:txBody>
                  <a:tcPr marL="90000" marR="90000" marT="5562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детали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500х1000,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20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детали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500х1000,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20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562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Шумоизоляция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моторного отсека,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тепло-, звукоизоляция пассажирского салона и багажника автотранспортного средства от структурного (ударного) шума</a:t>
                      </a:r>
                    </a:p>
                  </a:txBody>
                  <a:tcPr marL="90000" marR="90000" marT="5562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0,036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0000" marR="90000" marT="57384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2" name="Text Box 37"/>
          <p:cNvSpPr txBox="1">
            <a:spLocks noChangeArrowheads="1"/>
          </p:cNvSpPr>
          <p:nvPr/>
        </p:nvSpPr>
        <p:spPr bwMode="auto">
          <a:xfrm>
            <a:off x="1979712" y="188640"/>
            <a:ext cx="635793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Тепло-, звукоизоляционные материалы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5" name="TextBox 10"/>
          <p:cNvSpPr txBox="1">
            <a:spLocks noChangeArrowheads="1"/>
          </p:cNvSpPr>
          <p:nvPr/>
        </p:nvSpPr>
        <p:spPr bwMode="auto">
          <a:xfrm>
            <a:off x="3347864" y="1772816"/>
            <a:ext cx="2016224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ЛТиз</a:t>
            </a: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6" name="Прямоугольник 12"/>
          <p:cNvSpPr>
            <a:spLocks noChangeArrowheads="1"/>
          </p:cNvSpPr>
          <p:nvPr/>
        </p:nvSpPr>
        <p:spPr bwMode="auto">
          <a:xfrm>
            <a:off x="7164288" y="1772816"/>
            <a:ext cx="19797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1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® </a:t>
            </a:r>
            <a:r>
              <a:rPr lang="ru-RU" sz="12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ЛТфиз</a:t>
            </a:r>
            <a:endParaRPr lang="ru-RU" sz="12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 2513-001-43008408-98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M:\Zarya\Материалы\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368152" cy="1173926"/>
          </a:xfrm>
          <a:prstGeom prst="rect">
            <a:avLst/>
          </a:prstGeom>
          <a:noFill/>
        </p:spPr>
      </p:pic>
      <p:pic>
        <p:nvPicPr>
          <p:cNvPr id="14340" name="Picture 4" descr="Z:\Заря Софья\фото материалов на прозрачном фоне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1355293" cy="1488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95513" y="1628775"/>
            <a:ext cx="6480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герметизация;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гидроизоляция;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антикоррозионная защита;</a:t>
            </a:r>
          </a:p>
          <a:p>
            <a:pPr indent="449263" algn="just"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защита от шума.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633539" y="281756"/>
            <a:ext cx="52562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Химстойкий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материал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Абрис</a:t>
            </a:r>
            <a:r>
              <a:rPr lang="ru-RU" sz="2400" b="1" baseline="30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®</a:t>
            </a:r>
            <a:r>
              <a:rPr lang="ru-RU" sz="2400" b="1" baseline="-30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хс</a:t>
            </a:r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ТУ 2513-001-43008408-98</a:t>
            </a:r>
            <a:endParaRPr lang="ru-RU" sz="1400" i="1" dirty="0">
              <a:solidFill>
                <a:schemeClr val="tx1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923928" y="1268760"/>
            <a:ext cx="3348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u="sng" dirty="0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Назначение:</a:t>
            </a:r>
            <a:endParaRPr lang="ru-RU" sz="1600" u="sng" dirty="0">
              <a:solidFill>
                <a:schemeClr val="tx1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9" name="Picture 6" descr="D:\Наталья К\материалы фото\Поворот PICT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1321"/>
            <a:ext cx="1512887" cy="2016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37886"/>
              </p:ext>
            </p:extLst>
          </p:nvPr>
        </p:nvGraphicFramePr>
        <p:xfrm>
          <a:off x="468313" y="3284538"/>
          <a:ext cx="4968725" cy="3273549"/>
        </p:xfrm>
        <a:graphic>
          <a:graphicData uri="http://schemas.openxmlformats.org/drawingml/2006/table">
            <a:tbl>
              <a:tblPr/>
              <a:tblGrid>
                <a:gridCol w="1639800"/>
                <a:gridCol w="1096677"/>
                <a:gridCol w="1008112"/>
                <a:gridCol w="1224136"/>
              </a:tblGrid>
              <a:tr h="539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Агрессивная среда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Концентрация, %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Температура, </a:t>
                      </a:r>
                      <a:r>
                        <a:rPr lang="ru-RU" sz="1200" b="1" baseline="300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Стойкость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Азотная кислота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Соляная кислота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Серная кислота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Фосфорная кислота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Гидрооксид натрия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Водный раствор аммиака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насыщенный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Кальций хлористый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насыщенный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Натрий хлористый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насыщенный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Воздушные среды с </a:t>
                      </a:r>
                      <a:r>
                        <a:rPr lang="en-US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ДХЭ, ЭХГ, </a:t>
                      </a:r>
                      <a:r>
                        <a:rPr lang="en-US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1200" baseline="-250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ru-RU" sz="1200" baseline="-250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Морская вода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Стойкий</a:t>
                      </a:r>
                    </a:p>
                  </a:txBody>
                  <a:tcPr marL="67215" marR="6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815" name="TextBox 9"/>
          <p:cNvSpPr txBox="1">
            <a:spLocks noChangeArrowheads="1"/>
          </p:cNvSpPr>
          <p:nvPr/>
        </p:nvSpPr>
        <p:spPr bwMode="auto">
          <a:xfrm>
            <a:off x="683568" y="2755875"/>
            <a:ext cx="4103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Хмическая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</a:t>
            </a:r>
          </a:p>
        </p:txBody>
      </p:sp>
      <p:sp>
        <p:nvSpPr>
          <p:cNvPr id="31816" name="TextBox 10"/>
          <p:cNvSpPr txBox="1">
            <a:spLocks noChangeArrowheads="1"/>
          </p:cNvSpPr>
          <p:nvPr/>
        </p:nvSpPr>
        <p:spPr bwMode="auto">
          <a:xfrm>
            <a:off x="6011862" y="2734444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</a:t>
            </a:r>
            <a:r>
              <a:rPr lang="ru-RU" sz="1600" b="1" u="sng" dirty="0">
                <a:latin typeface="Book Antiqua" pitchFamily="18" charset="0"/>
              </a:rPr>
              <a:t>:</a:t>
            </a:r>
          </a:p>
        </p:txBody>
      </p:sp>
      <p:sp>
        <p:nvSpPr>
          <p:cNvPr id="31817" name="TextBox 11"/>
          <p:cNvSpPr txBox="1">
            <a:spLocks noChangeArrowheads="1"/>
          </p:cNvSpPr>
          <p:nvPr/>
        </p:nvSpPr>
        <p:spPr bwMode="auto">
          <a:xfrm>
            <a:off x="5508625" y="3284538"/>
            <a:ext cx="33845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Герметизация швов и соединений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конструкциях из различных материалов в машиностроении (автомобилестроении, вагоностроении, судостроении);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коррозии металлических и железобетонных конструкций;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технологического и емкостного оборудования, строительных конструкций от вредного воздействия агрессивных сред.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0072" y="1700808"/>
            <a:ext cx="2935287" cy="438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28572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ПАТЕНТЫ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02128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Электропроводящая герметизирующая композиция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700808"/>
            <a:ext cx="2876501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99592" y="609329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Вибродемпфирующий блок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erver\otk-sert\сертификат ИС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9"/>
            <a:ext cx="1440160" cy="2033832"/>
          </a:xfrm>
          <a:prstGeom prst="rect">
            <a:avLst/>
          </a:prstGeom>
          <a:noFill/>
        </p:spPr>
      </p:pic>
      <p:pic>
        <p:nvPicPr>
          <p:cNvPr id="1029" name="Picture 5" descr="&amp;Lcy;&amp;acy;&amp;ucy;&amp;rcy;&amp;iecy;&amp;acy;&amp;tcy; 100 &amp;Lcy;&amp;ucy;&amp;chcy;&amp;shcy;&amp;icy;&amp;khcy; &amp;Tcy;&amp;ocy;&amp;vcy;&amp;acy;&amp;rcy;&amp;ocy;&amp;vcy; &amp;Rcy;&amp;ocy;&amp;scy;&amp;scy;&amp;icy;&amp;icy; 2014. &amp;Gcy;&amp;iecy;&amp;rcy;&amp;mcy;&amp;iecy;&amp;tcy;&amp;icy;&amp;kcy; «&amp;Acy;&amp;bcy;&amp;rcy;&amp;icy;&amp;scy; &amp;Scy;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1250843" cy="1800200"/>
          </a:xfrm>
          <a:prstGeom prst="rect">
            <a:avLst/>
          </a:prstGeom>
          <a:noFill/>
        </p:spPr>
      </p:pic>
      <p:pic>
        <p:nvPicPr>
          <p:cNvPr id="7" name="Picture 4" descr="&amp;Dcy;&amp;icy;&amp;pcy;&amp;lcy;&amp;ocy;&amp;mcy; &amp;Mcy;&amp;iecy;&amp;zhcy;&amp;dcy;&amp;ucy;&amp;ncy;&amp;acy;&amp;rcy;&amp;ocy;&amp;dcy;&amp;ncy;&amp;ycy;&amp;jcy; &amp;scy;&amp;acy;&amp;lcy;&amp;ocy;&amp;ncy; «&amp;Kcy;&amp;ocy;&amp;mcy;&amp;pcy;&amp;lcy;&amp;iecy;&amp;kcy;&amp;scy;&amp;ncy;&amp;acy;&amp;yacy; &amp;bcy;&amp;iecy;&amp;zcy;&amp;ocy;&amp;pcy;&amp;acy;&amp;scy;&amp;ncy;&amp;ocy;&amp;scy;&amp;tcy;&amp;softcy; 2016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1296143" cy="1849630"/>
          </a:xfrm>
          <a:prstGeom prst="rect">
            <a:avLst/>
          </a:prstGeom>
          <a:noFill/>
        </p:spPr>
      </p:pic>
      <p:pic>
        <p:nvPicPr>
          <p:cNvPr id="1031" name="Picture 7" descr="&amp;Dcy;&amp;icy;&amp;pcy;&amp;lcy;&amp;ocy;&amp;mcy; &amp;zcy;&amp;acy; &amp;kcy;&amp;ocy;&amp;mcy;&amp;pcy;&amp;lcy;&amp;iecy;&amp;kcy;&amp;scy;&amp;ncy;&amp;ycy;&amp;jcy; &amp;pcy;&amp;ocy;&amp;dcy;&amp;khcy;&amp;ocy;&amp;dcy; &amp;vcy; &amp;ocy;&amp;bcy;&amp;iecy;&amp;scy;&amp;pcy;&amp;iecy;&amp;chcy;&amp;iecy;&amp;ncy;&amp;icy;&amp;icy; &amp;pcy;&amp;rcy;&amp;iecy;&amp;dcy;&amp;pcy;&amp;rcy;&amp;icy;&amp;yacy;&amp;tcy;&amp;icy;&amp;jcy; &amp;ncy;&amp;iecy;&amp;fcy;&amp;tcy;&amp;iecy;&amp;gcy;&amp;acy;&amp;zcy;&amp;ocy;&amp;vcy;&amp;ocy;&amp;jcy; &amp;ocy;&amp;tcy;&amp;rcy;&amp;acy;&amp;scy;&amp;lcy;&amp;icy; &amp;tcy;&amp;iecy;&amp;khcy;&amp;ncy;&amp;ocy;&amp;lcy;&amp;ocy;&amp;gcy;&amp;icy;&amp;yacy;&amp;mcy;&amp;icy; &amp;gcy;&amp;iecy;&amp;rcy;&amp;mcy;&amp;iecy;&amp;tcy;&amp;icy;&amp;zcy;&amp;acy;&amp;tscy;&amp;icy;&amp;icy;, &amp;shcy;&amp;ucy;&amp;mcy;&amp;ocy;- &amp;icy; &amp;vcy;&amp;icy;&amp;bcy;&amp;rcy;&amp;ocy;&amp;icy;&amp;zcy;&amp;ocy;&amp;lcy;&amp;yacy;&amp;tscy;&amp;i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340768"/>
            <a:ext cx="1443048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84368" y="1340768"/>
            <a:ext cx="144016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за комплексный подход в обеспечении предприятий нефтегазовой отрасли технологиями герметизации,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виброизоляции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284984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Международный салон «Комплексная безопасность 2016»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284984"/>
            <a:ext cx="144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100 Лучших Товаров России 2014. Герметик «Абрис С»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&amp;Dcy;&amp;icy;&amp;pcy;&amp;lcy;&amp;ocy;&amp;mcy; &amp;zcy;&amp;acy; &amp;ucy;&amp;chcy;&amp;acy;&amp;scy;&amp;tcy;&amp;icy;&amp;iecy; &amp;vcy; XIX &amp;vcy;&amp;ycy;&amp;scy;&amp;tcy;&amp;acy;&amp;vcy;&amp;kcy;&amp;iecy; &amp;ncy;&amp;acy;&amp;ucy;&amp;chcy;&amp;ncy;&amp;ocy;-&amp;pcy;&amp;rcy;&amp;ocy;&amp;mcy;&amp;ycy;&amp;shcy;&amp;lcy;&amp;iecy;&amp;ncy;&amp;ncy;&amp;ocy;&amp;gcy;&amp;ocy; &amp;icy; &amp;icy;&amp;ncy;&amp;ncy;&amp;ocy;&amp;vcy;&amp;acy;&amp;tscy;&amp;icy;&amp;ocy;&amp;ncy;&amp;ncy;&amp;ocy;&amp;gcy;&amp;ocy; &amp;pcy;&amp;ocy;&amp;tcy;&amp;iecy;&amp;ncy;&amp;tscy;&amp;icy;&amp;acy;&amp;lcy;&amp;acy; &amp;Bcy;&amp;ucy;&amp;dcy;&amp;ucy;&amp;shchcy;&amp;iecy;&amp;iecy; &amp;Rcy;&amp;ocy;&amp;scy;&amp;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501008"/>
            <a:ext cx="1335658" cy="18879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88224" y="5445224"/>
            <a:ext cx="12778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за участие в XIX выставке научно-промышленного и инновационного потенциала Будущее России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&amp;Dcy;&amp;icy;&amp;pcy;&amp;lcy;&amp;ocy;&amp;mcy; &amp;zcy;&amp;acy; &amp;rcy;&amp;acy;&amp;zcy;&amp;rcy;&amp;acy;&amp;bcy;&amp;ocy;&amp;tcy;&amp;kcy;&amp;ucy; &amp;icy; &amp;vcy;&amp;ncy;&amp;iecy;&amp;dcy;&amp;rcy;&amp;iecy;&amp;ncy;&amp;icy;&amp;iecy; &amp;scy;&amp;ocy;&amp;vcy;&amp;rcy;&amp;iecy;&amp;mcy;&amp;iecy;&amp;ncy;&amp;ncy;&amp;ycy;&amp;khcy; &amp;tcy;&amp;iecy;&amp;khcy;&amp;ncy;&amp;ocy;&amp;lcy;&amp;ocy;&amp;gcy;&amp;icy;&amp;j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975" y="3501008"/>
            <a:ext cx="1258025" cy="175613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28384" y="5229200"/>
            <a:ext cx="1493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за разработку и внедрение современных технологий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&amp;Dcy;&amp;icy;&amp;pcy;&amp;lcy;&amp;ocy;&amp;mcy; &amp;zcy;&amp;acy; &amp;ucy;&amp;chcy;&amp;acy;&amp;scy;&amp;tcy;&amp;icy;&amp;iecy; &amp;vcy; &amp;vcy;&amp;ycy;&amp;scy;&amp;tcy;&amp;acy;&amp;vcy;&amp;kcy;&amp;iecy; «&amp;Dcy;&amp;iecy;&amp;ncy;&amp;softcy; &amp;icy;&amp;ncy;&amp;ncy;&amp;ocy;&amp;vcy;&amp;acy;&amp;tscy;&amp;icy;&amp;jcy; &amp;Mcy;&amp;icy;&amp;ncy;&amp;icy;&amp;scy;&amp;tcy;&amp;iecy;&amp;rcy;&amp;scy;&amp;tcy;&amp;vcy;&amp;acy; &amp;ocy;&amp;bcy;&amp;ocy;&amp;rcy;&amp;ocy;&amp;ncy;&amp;ycy; &amp;Rcy;&amp;Fcy;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3861048"/>
            <a:ext cx="1296144" cy="170075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619672" y="5517232"/>
            <a:ext cx="13498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за участие в выставке «День инноваций Министерства обороны РФ»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&amp;Scy;&amp;iecy;&amp;rcy;&amp;tcy;&amp;icy;&amp;fcy;&amp;icy;&amp;kcy;&amp;acy;&amp;tcy; &amp;ucy;&amp;chcy;&amp;acy;&amp;scy;&amp;tcy;&amp;ncy;&amp;icy;&amp;kcy;&amp;acy; &amp;mcy;&amp;iecy;&amp;zhcy;&amp;dcy;&amp;ucy;&amp;ncy;&amp;acy;&amp;rcy;&amp;ocy;&amp;dcy;&amp;ncy;&amp;ocy;&amp;jcy; &amp;vcy;&amp;ycy;&amp;scy;&amp;tcy;&amp;acy;&amp;vcy;&amp;kcy;&amp;icy; «&amp;Rcy;&amp;acy;&amp;zcy;&amp;vcy;&amp;icy;&amp;tcy;&amp;icy;&amp;iecy; &amp;icy;&amp;ncy;&amp;fcy;&amp;rcy;&amp;acy;&amp;scy;&amp;tcy;&amp;rcy;&amp;ucy;&amp;kcy;&amp;tcy;&amp;ucy;&amp;rcy;&amp;ycy; &amp;YUcy;&amp;gcy;&amp;acy; &amp;Rcy;&amp;ocy;&amp;scy;&amp;scy;&amp;icy;&amp;icy; — IDES 2012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149080"/>
            <a:ext cx="1823473" cy="129614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203848" y="5445224"/>
            <a:ext cx="16379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участника международной выставки «Развитие инфраструктуры Юга России — IDES 2012»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3" name="Picture 19" descr="&amp;Dcy;&amp;icy;&amp;pcy;&amp;lcy;&amp;ocy;&amp;mcy; &amp;zcy;&amp;acy; &amp;pcy;&amp;ocy;&amp;bcy;&amp;iecy;&amp;dcy;&amp;ucy; &amp;vcy; &amp;kcy;&amp;ocy;&amp;ncy;&amp;kcy;&amp;ucy;&amp;rcy;&amp;scy;&amp;iecy; «&amp;Pcy;&amp;ocy;&amp;tcy;&amp;rcy;&amp;iecy;&amp;bcy;&amp;icy;&amp;tcy;&amp;iecy;&amp;lcy;&amp;softcy;&amp;scy;&amp;kcy;&amp;ocy;&amp;iecy; &amp;dcy;&amp;ocy;&amp;vcy;&amp;iecy;&amp;rcy;&amp;icy;&amp;iecy; – 2012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3861048"/>
            <a:ext cx="1296144" cy="1826862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076056" y="5805264"/>
            <a:ext cx="1277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за победу в конкурсе «Потребительское доверие – 2012»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7" name="Picture 23" descr="&amp;Dcy;&amp;icy;&amp;pcy;&amp;lcy;&amp;ocy;&amp;mcy; &amp;pcy;&amp;iecy;&amp;rcy;&amp;vcy;&amp;ocy;&amp;jcy; &amp;scy;&amp;tcy;&amp;iecy;&amp;pcy;&amp;iecy;&amp;ncy;&amp;icy; «&amp;Lcy;&amp;ucy;&amp;chcy;&amp;shcy;&amp;icy;&amp;jcy; &amp;pcy;&amp;rcy;&amp;ocy;&amp;dcy;&amp;ucy;&amp;kcy;&amp;tcy; &amp;vcy;&amp;ycy;&amp;scy;&amp;tcy;&amp;acy;&amp;vcy;&amp;kcy;&amp;icy;» &amp;Vcy;&amp;Ocy;&amp;Gcy;&amp;Lcy;&amp;Acy;&amp;Scy;&amp;Tcy;&amp;Rcy;&amp;Ocy;&amp;Jcy;&amp;Ecy;&amp;Kcy;&amp;Scy;&amp;Pcy;&amp;Ocy; 2016 &amp;zcy;&amp;acy; &amp;pcy;&amp;rcy;&amp;iecy;&amp;dcy;&amp;scy;&amp;tcy;&amp;acy;&amp;vcy;&amp;lcy;&amp;iecy;&amp;ncy;&amp;ncy;&amp;ucy;&amp;yucy; &amp;rcy;&amp;acy;&amp;dcy;&amp;icy;&amp;acy;&amp;tscy;&amp;icy;&amp;ocy;&amp;ncy;&amp;ncy;&amp;ocy;-&amp;zcy;&amp;acy;&amp;shchcy;&amp;icy;&amp;tcy;&amp;ncy;&amp;ucy;&amp;yucy; &amp;bcy;&amp;acy;&amp;rcy;&amp;icy;&amp;tcy;&amp;ocy;&amp;vcy;&amp;ucy;&amp;yucy; &amp;pcy;&amp;acy;&amp;ncy;&amp;iecy;&amp;lcy;&amp;softcy; &amp;Acy;&amp;bcy;&amp;rcy;&amp;icy;&amp;scy; &amp;Rcy;&amp;Z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4149080"/>
            <a:ext cx="1152128" cy="154136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79512" y="5733256"/>
            <a:ext cx="14756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 первой степени «Лучший продукт выставки» ВОГЛАСТРОЙЭКСПО 2016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356992"/>
            <a:ext cx="1277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соответствия СМК ГОСТ ISO 9001-2015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26064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ЗАСЛУГИ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5856" y="2606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232" y="2606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051720" y="548680"/>
            <a:ext cx="53578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tx1"/>
                </a:solidFill>
              </a:rPr>
              <a:t>Материалы Абрис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®</a:t>
            </a:r>
            <a:r>
              <a:rPr lang="ru-RU" b="1" dirty="0">
                <a:solidFill>
                  <a:schemeClr val="tx1"/>
                </a:solidFill>
                <a:cs typeface="Arial" charset="0"/>
              </a:rPr>
              <a:t> широко применяются: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1360487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060848"/>
            <a:ext cx="1368425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2132856"/>
            <a:ext cx="1368152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4509120"/>
            <a:ext cx="1943100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861048"/>
            <a:ext cx="1714500" cy="159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467544" y="3717032"/>
            <a:ext cx="22145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ПАО </a:t>
            </a:r>
            <a:r>
              <a:rPr lang="ru-RU" sz="1600" dirty="0">
                <a:solidFill>
                  <a:srgbClr val="000000"/>
                </a:solidFill>
              </a:rPr>
              <a:t>«КАМАЗ»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2771800" y="3284984"/>
            <a:ext cx="2808311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Автомобильный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завод «УРАЛ»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5796136" y="3212976"/>
            <a:ext cx="259228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Горьковский автомобильный завод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1259632" y="5877272"/>
            <a:ext cx="367240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АО Комбинат автомобильных фургонов  </a:t>
            </a:r>
            <a:r>
              <a:rPr lang="ru-RU" sz="1600" dirty="0">
                <a:solidFill>
                  <a:srgbClr val="000000"/>
                </a:solidFill>
              </a:rPr>
              <a:t>«КАФ»</a:t>
            </a:r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 flipH="1">
            <a:off x="5346403" y="5661248"/>
            <a:ext cx="2970013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Павловский  автобусный завод </a:t>
            </a:r>
            <a:r>
              <a:rPr lang="ru-RU" sz="1600" dirty="0">
                <a:solidFill>
                  <a:srgbClr val="000000"/>
                </a:solidFill>
              </a:rPr>
              <a:t>«ПАЗ»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5936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Предприятия группы ГАЗ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412776"/>
            <a:ext cx="6156176" cy="3000946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cs typeface="Lucida Sans Unicode" pitchFamily="32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71800" y="1916832"/>
            <a:ext cx="257175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771800" y="2636912"/>
            <a:ext cx="335756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герметизирующих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771800" y="2276872"/>
            <a:ext cx="2887662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57188" y="5000625"/>
            <a:ext cx="7300438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606008 Нижегородская обл., г. Дзержинск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Автозаводское </a:t>
            </a:r>
            <a:r>
              <a:rPr lang="ru-RU" sz="200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.,55В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тел./факс (8313)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27-57-85,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831)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2600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-316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доб.136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http://www.zgm.ru            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zgm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Arial Cyr" pitchFamily="34" charset="-52"/>
            </a:endParaRPr>
          </a:p>
        </p:txBody>
      </p:sp>
      <p:pic>
        <p:nvPicPr>
          <p:cNvPr id="8" name="Picture 4" descr="Z:\Заря Софья\ЗГМ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232248" cy="2864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pull/>
      </p:transition>
    </mc:Choice>
    <mc:Fallback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376240" cy="1523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448248" cy="1569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869160"/>
            <a:ext cx="2573039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1043608" y="0"/>
            <a:ext cx="7308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Научно-технический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завода герметизирующих материалов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3635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 задачи:</a:t>
            </a:r>
          </a:p>
          <a:p>
            <a: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современных герметизирующих материалов и технологий герметизации;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усовершенствование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производственных процессов предприятия;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3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доработка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существующих серийных материалов под специальные требования заказчиков.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628800"/>
            <a:ext cx="4968552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63284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Испытательная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система  вибрационных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измерений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5750" y="4581128"/>
            <a:ext cx="8572500" cy="2187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>
                <a:solidFill>
                  <a:srgbClr val="000000"/>
                </a:solidFill>
              </a:rPr>
              <a:t>       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Вибродемпфирующие материалы  серии Абрис</a:t>
            </a:r>
            <a:r>
              <a:rPr lang="ru-RU" sz="15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проходят испытания на автоматизированном измерительном комплексе со специальным программным обеспечением датской фирмы «</a:t>
            </a:r>
            <a:r>
              <a:rPr lang="en-US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Brüel</a:t>
            </a:r>
            <a:r>
              <a:rPr lang="en-US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Kjaer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- признанного лидера в области разработки и производства точных инструментов для акустических и вибрационных измерений.</a:t>
            </a:r>
            <a:r>
              <a:rPr lang="en-US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Коэффициент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вибродемпфирования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определяется  резонансным методом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Оберста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приводится к частоте 200 Гц.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Согласно проведенным испытаниям в зависимости от марки вибродемпфирующего блока коэффициент потерь составляет 0,1-0,3, что соответствует характеристикам лучших мировых аналогов, применяемых в автомобилестроении.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11863" y="2133600"/>
            <a:ext cx="2471737" cy="466725"/>
            <a:chOff x="3740" y="1056"/>
            <a:chExt cx="1557" cy="294"/>
          </a:xfrm>
        </p:grpSpPr>
        <p:pic>
          <p:nvPicPr>
            <p:cNvPr id="1130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0" y="1056"/>
              <a:ext cx="1558" cy="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307" name="Text Box 15"/>
            <p:cNvSpPr txBox="1">
              <a:spLocks noChangeArrowheads="1"/>
            </p:cNvSpPr>
            <p:nvPr/>
          </p:nvSpPr>
          <p:spPr bwMode="auto">
            <a:xfrm>
              <a:off x="3780" y="1080"/>
              <a:ext cx="14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63938" y="2133600"/>
            <a:ext cx="2184400" cy="574675"/>
            <a:chOff x="2120" y="1056"/>
            <a:chExt cx="1376" cy="294"/>
          </a:xfrm>
        </p:grpSpPr>
        <p:pic>
          <p:nvPicPr>
            <p:cNvPr id="1130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0" y="1056"/>
              <a:ext cx="1377" cy="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305" name="Text Box 12"/>
            <p:cNvSpPr txBox="1">
              <a:spLocks noChangeArrowheads="1"/>
            </p:cNvSpPr>
            <p:nvPr/>
          </p:nvSpPr>
          <p:spPr bwMode="auto">
            <a:xfrm>
              <a:off x="2160" y="1080"/>
              <a:ext cx="130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11188" y="2133600"/>
            <a:ext cx="2471737" cy="466725"/>
            <a:chOff x="230" y="1056"/>
            <a:chExt cx="1557" cy="294"/>
          </a:xfrm>
        </p:grpSpPr>
        <p:pic>
          <p:nvPicPr>
            <p:cNvPr id="1130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" y="1056"/>
              <a:ext cx="1558" cy="2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303" name="Text Box 9"/>
            <p:cNvSpPr txBox="1">
              <a:spLocks noChangeArrowheads="1"/>
            </p:cNvSpPr>
            <p:nvPr/>
          </p:nvSpPr>
          <p:spPr bwMode="auto">
            <a:xfrm>
              <a:off x="270" y="1080"/>
              <a:ext cx="14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grpSp>
        <p:nvGrpSpPr>
          <p:cNvPr id="5" name="Группа 116"/>
          <p:cNvGrpSpPr>
            <a:grpSpLocks/>
          </p:cNvGrpSpPr>
          <p:nvPr/>
        </p:nvGrpSpPr>
        <p:grpSpPr bwMode="auto">
          <a:xfrm>
            <a:off x="179388" y="1484313"/>
            <a:ext cx="8496300" cy="4729162"/>
            <a:chOff x="-142875" y="1036639"/>
            <a:chExt cx="9072563" cy="5655103"/>
          </a:xfrm>
        </p:grpSpPr>
        <p:pic>
          <p:nvPicPr>
            <p:cNvPr id="1127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38" y="2857499"/>
              <a:ext cx="4786312" cy="3349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724150" y="1036639"/>
              <a:ext cx="3201988" cy="461963"/>
              <a:chOff x="1716" y="653"/>
              <a:chExt cx="2017" cy="291"/>
            </a:xfrm>
          </p:grpSpPr>
          <p:pic>
            <p:nvPicPr>
              <p:cNvPr id="12324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16" y="653"/>
                <a:ext cx="2010" cy="29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  <a:round/>
                <a:headEnd/>
                <a:tailEnd/>
              </a:ln>
            </p:spPr>
          </p:pic>
          <p:sp>
            <p:nvSpPr>
              <p:cNvPr id="11301" name="Text Box 6"/>
              <p:cNvSpPr txBox="1">
                <a:spLocks noChangeArrowheads="1"/>
              </p:cNvSpPr>
              <p:nvPr/>
            </p:nvSpPr>
            <p:spPr bwMode="auto">
              <a:xfrm>
                <a:off x="1799" y="707"/>
                <a:ext cx="1934" cy="2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</p:grpSp>
        <p:sp>
          <p:nvSpPr>
            <p:cNvPr id="11278" name="Text Box 17"/>
            <p:cNvSpPr txBox="1">
              <a:spLocks noChangeArrowheads="1"/>
            </p:cNvSpPr>
            <p:nvPr/>
          </p:nvSpPr>
          <p:spPr bwMode="auto">
            <a:xfrm>
              <a:off x="399928" y="1819386"/>
              <a:ext cx="2357438" cy="306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>
                  <a:solidFill>
                    <a:srgbClr val="000000"/>
                  </a:solidFill>
                </a:rPr>
                <a:t>Обеспечение качества</a:t>
              </a:r>
            </a:p>
          </p:txBody>
        </p: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3470773" y="1811679"/>
              <a:ext cx="2071688" cy="5711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>
                  <a:solidFill>
                    <a:srgbClr val="000000"/>
                  </a:solidFill>
                </a:rPr>
                <a:t>Управление качеством</a:t>
              </a:r>
            </a:p>
          </p:txBody>
        </p:sp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6060587" y="1819385"/>
              <a:ext cx="2639245" cy="3706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400">
                  <a:solidFill>
                    <a:srgbClr val="000000"/>
                  </a:solidFill>
                </a:rPr>
                <a:t>     Улучшение качества</a:t>
              </a:r>
            </a:p>
          </p:txBody>
        </p:sp>
        <p:cxnSp>
          <p:nvCxnSpPr>
            <p:cNvPr id="11281" name="AutoShape 20"/>
            <p:cNvCxnSpPr>
              <a:cxnSpLocks noChangeShapeType="1"/>
              <a:endCxn id="11279" idx="0"/>
            </p:cNvCxnSpPr>
            <p:nvPr/>
          </p:nvCxnSpPr>
          <p:spPr bwMode="auto">
            <a:xfrm>
              <a:off x="4359275" y="1412875"/>
              <a:ext cx="147342" cy="39880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282" name="AutoShape 21"/>
            <p:cNvCxnSpPr>
              <a:cxnSpLocks noChangeShapeType="1"/>
            </p:cNvCxnSpPr>
            <p:nvPr/>
          </p:nvCxnSpPr>
          <p:spPr bwMode="auto">
            <a:xfrm flipH="1">
              <a:off x="1571625" y="1214438"/>
              <a:ext cx="1177925" cy="51117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283" name="AutoShape 22"/>
            <p:cNvCxnSpPr>
              <a:cxnSpLocks noChangeShapeType="1"/>
              <a:stCxn id="11272" idx="3"/>
              <a:endCxn id="11280" idx="0"/>
            </p:cNvCxnSpPr>
            <p:nvPr/>
          </p:nvCxnSpPr>
          <p:spPr bwMode="auto">
            <a:xfrm>
              <a:off x="5920756" y="1222675"/>
              <a:ext cx="1459453" cy="59671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284" name="Line 23"/>
            <p:cNvSpPr>
              <a:spLocks noChangeShapeType="1"/>
            </p:cNvSpPr>
            <p:nvPr/>
          </p:nvSpPr>
          <p:spPr bwMode="auto">
            <a:xfrm>
              <a:off x="4286250" y="3571875"/>
              <a:ext cx="1588" cy="1571625"/>
            </a:xfrm>
            <a:prstGeom prst="line">
              <a:avLst/>
            </a:prstGeom>
            <a:noFill/>
            <a:ln w="936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Text Box 24"/>
            <p:cNvSpPr txBox="1">
              <a:spLocks noChangeArrowheads="1"/>
            </p:cNvSpPr>
            <p:nvPr/>
          </p:nvSpPr>
          <p:spPr bwMode="auto">
            <a:xfrm>
              <a:off x="3143248" y="3925888"/>
              <a:ext cx="1288929" cy="6045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1">
                  <a:solidFill>
                    <a:srgbClr val="000000"/>
                  </a:solidFill>
                </a:rPr>
                <a:t>Сфера обращения и потребления</a:t>
              </a:r>
            </a:p>
          </p:txBody>
        </p:sp>
        <p:sp>
          <p:nvSpPr>
            <p:cNvPr id="11286" name="Text Box 25"/>
            <p:cNvSpPr txBox="1">
              <a:spLocks noChangeArrowheads="1"/>
            </p:cNvSpPr>
            <p:nvPr/>
          </p:nvSpPr>
          <p:spPr bwMode="auto">
            <a:xfrm>
              <a:off x="4214813" y="4000500"/>
              <a:ext cx="1285875" cy="4373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000" b="1">
                  <a:solidFill>
                    <a:srgbClr val="000000"/>
                  </a:solidFill>
                </a:rPr>
                <a:t>Сфера производства</a:t>
              </a:r>
            </a:p>
          </p:txBody>
        </p:sp>
        <p:sp>
          <p:nvSpPr>
            <p:cNvPr id="11287" name="AutoShape 26"/>
            <p:cNvSpPr>
              <a:spLocks/>
            </p:cNvSpPr>
            <p:nvPr/>
          </p:nvSpPr>
          <p:spPr bwMode="auto">
            <a:xfrm>
              <a:off x="5357813" y="2286000"/>
              <a:ext cx="2714625" cy="428625"/>
            </a:xfrm>
            <a:prstGeom prst="callout2">
              <a:avLst>
                <a:gd name="adj1" fmla="val 40972"/>
                <a:gd name="adj2" fmla="val 7454"/>
                <a:gd name="adj3" fmla="val 43194"/>
                <a:gd name="adj4" fmla="val -16315"/>
                <a:gd name="adj5" fmla="val 136944"/>
                <a:gd name="adj6" fmla="val -2372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Разработка и проектирование продукции</a:t>
              </a:r>
            </a:p>
          </p:txBody>
        </p:sp>
        <p:sp>
          <p:nvSpPr>
            <p:cNvPr id="11288" name="AutoShape 27"/>
            <p:cNvSpPr>
              <a:spLocks/>
            </p:cNvSpPr>
            <p:nvPr/>
          </p:nvSpPr>
          <p:spPr bwMode="auto">
            <a:xfrm>
              <a:off x="6286500" y="2714625"/>
              <a:ext cx="2571750" cy="428625"/>
            </a:xfrm>
            <a:prstGeom prst="callout2">
              <a:avLst>
                <a:gd name="adj1" fmla="val 47639"/>
                <a:gd name="adj2" fmla="val 6111"/>
                <a:gd name="adj3" fmla="val 47639"/>
                <a:gd name="adj4" fmla="val -18519"/>
                <a:gd name="adj5" fmla="val 123611"/>
                <a:gd name="adj6" fmla="val -3629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Подготовка и разработка производственных процессов</a:t>
              </a:r>
            </a:p>
          </p:txBody>
        </p:sp>
        <p:sp>
          <p:nvSpPr>
            <p:cNvPr id="11289" name="AutoShape 28"/>
            <p:cNvSpPr>
              <a:spLocks/>
            </p:cNvSpPr>
            <p:nvPr/>
          </p:nvSpPr>
          <p:spPr bwMode="auto">
            <a:xfrm>
              <a:off x="6429375" y="3571875"/>
              <a:ext cx="2071688" cy="357188"/>
            </a:xfrm>
            <a:prstGeom prst="callout2">
              <a:avLst>
                <a:gd name="adj1" fmla="val 48083"/>
                <a:gd name="adj2" fmla="val 2241"/>
                <a:gd name="adj3" fmla="val 48083"/>
                <a:gd name="adj4" fmla="val -16208"/>
                <a:gd name="adj5" fmla="val 104500"/>
                <a:gd name="adj6" fmla="val -30574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Материально-техническое снабжение</a:t>
              </a:r>
            </a:p>
          </p:txBody>
        </p:sp>
        <p:sp>
          <p:nvSpPr>
            <p:cNvPr id="11290" name="AutoShape 29"/>
            <p:cNvSpPr>
              <a:spLocks/>
            </p:cNvSpPr>
            <p:nvPr/>
          </p:nvSpPr>
          <p:spPr bwMode="auto">
            <a:xfrm>
              <a:off x="6357938" y="4643438"/>
              <a:ext cx="2571750" cy="285750"/>
            </a:xfrm>
            <a:prstGeom prst="callout2">
              <a:avLst>
                <a:gd name="adj1" fmla="val 48750"/>
                <a:gd name="adj2" fmla="val 13148"/>
                <a:gd name="adj3" fmla="val 48750"/>
                <a:gd name="adj4" fmla="val -5556"/>
                <a:gd name="adj5" fmla="val 15833"/>
                <a:gd name="adj6" fmla="val -21111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Производство продукции</a:t>
              </a:r>
            </a:p>
          </p:txBody>
        </p:sp>
        <p:sp>
          <p:nvSpPr>
            <p:cNvPr id="11291" name="AutoShape 30"/>
            <p:cNvSpPr>
              <a:spLocks/>
            </p:cNvSpPr>
            <p:nvPr/>
          </p:nvSpPr>
          <p:spPr bwMode="auto">
            <a:xfrm>
              <a:off x="6143625" y="5214938"/>
              <a:ext cx="2571750" cy="285750"/>
            </a:xfrm>
            <a:prstGeom prst="callout2">
              <a:avLst>
                <a:gd name="adj1" fmla="val 32083"/>
                <a:gd name="adj2" fmla="val 11296"/>
                <a:gd name="adj3" fmla="val 38750"/>
                <a:gd name="adj4" fmla="val -7407"/>
                <a:gd name="adj5" fmla="val 72500"/>
                <a:gd name="adj6" fmla="val -27407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Контроль и проведение испытаний</a:t>
              </a:r>
            </a:p>
          </p:txBody>
        </p:sp>
        <p:sp>
          <p:nvSpPr>
            <p:cNvPr id="11292" name="AutoShape 31"/>
            <p:cNvSpPr>
              <a:spLocks/>
            </p:cNvSpPr>
            <p:nvPr/>
          </p:nvSpPr>
          <p:spPr bwMode="auto">
            <a:xfrm>
              <a:off x="5786438" y="5929313"/>
              <a:ext cx="2571750" cy="285750"/>
            </a:xfrm>
            <a:prstGeom prst="callout2">
              <a:avLst>
                <a:gd name="adj1" fmla="val 45417"/>
                <a:gd name="adj2" fmla="val 11667"/>
                <a:gd name="adj3" fmla="val 42083"/>
                <a:gd name="adj4" fmla="val -16296"/>
                <a:gd name="adj5" fmla="val -20833"/>
                <a:gd name="adj6" fmla="val -4222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Упаковка и хранение</a:t>
              </a:r>
            </a:p>
          </p:txBody>
        </p:sp>
        <p:sp>
          <p:nvSpPr>
            <p:cNvPr id="11293" name="AutoShape 32"/>
            <p:cNvSpPr>
              <a:spLocks/>
            </p:cNvSpPr>
            <p:nvPr/>
          </p:nvSpPr>
          <p:spPr bwMode="auto">
            <a:xfrm>
              <a:off x="500063" y="5715000"/>
              <a:ext cx="2571750" cy="500063"/>
            </a:xfrm>
            <a:prstGeom prst="callout2">
              <a:avLst>
                <a:gd name="adj1" fmla="val -19347"/>
                <a:gd name="adj2" fmla="val 113148"/>
                <a:gd name="adj3" fmla="val 32083"/>
                <a:gd name="adj4" fmla="val 106296"/>
                <a:gd name="adj5" fmla="val 30597"/>
                <a:gd name="adj6" fmla="val 91481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Реализация и распределение</a:t>
              </a:r>
            </a:p>
          </p:txBody>
        </p:sp>
        <p:sp>
          <p:nvSpPr>
            <p:cNvPr id="11294" name="AutoShape 33"/>
            <p:cNvSpPr>
              <a:spLocks/>
            </p:cNvSpPr>
            <p:nvPr/>
          </p:nvSpPr>
          <p:spPr bwMode="auto">
            <a:xfrm>
              <a:off x="0" y="4143375"/>
              <a:ext cx="2571750" cy="500063"/>
            </a:xfrm>
            <a:prstGeom prst="callout2">
              <a:avLst>
                <a:gd name="adj1" fmla="val 30176"/>
                <a:gd name="adj2" fmla="val 107593"/>
                <a:gd name="adj3" fmla="val 32083"/>
                <a:gd name="adj4" fmla="val 106296"/>
                <a:gd name="adj5" fmla="val 32500"/>
                <a:gd name="adj6" fmla="val 9333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Техническое сопровождение</a:t>
              </a:r>
            </a:p>
          </p:txBody>
        </p:sp>
        <p:sp>
          <p:nvSpPr>
            <p:cNvPr id="11295" name="AutoShape 34"/>
            <p:cNvSpPr>
              <a:spLocks/>
            </p:cNvSpPr>
            <p:nvPr/>
          </p:nvSpPr>
          <p:spPr bwMode="auto">
            <a:xfrm>
              <a:off x="-142875" y="3000375"/>
              <a:ext cx="2571750" cy="500063"/>
            </a:xfrm>
            <a:prstGeom prst="callout2">
              <a:avLst>
                <a:gd name="adj1" fmla="val 70176"/>
                <a:gd name="adj2" fmla="val 129444"/>
                <a:gd name="adj3" fmla="val 32083"/>
                <a:gd name="adj4" fmla="val 122222"/>
                <a:gd name="adj5" fmla="val 32500"/>
                <a:gd name="adj6" fmla="val 9333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Маркетинг, поиск и изучение рынка</a:t>
              </a:r>
            </a:p>
          </p:txBody>
        </p:sp>
        <p:sp>
          <p:nvSpPr>
            <p:cNvPr id="11296" name="Rectangle 35"/>
            <p:cNvSpPr>
              <a:spLocks noChangeArrowheads="1"/>
            </p:cNvSpPr>
            <p:nvPr/>
          </p:nvSpPr>
          <p:spPr bwMode="auto">
            <a:xfrm>
              <a:off x="3143250" y="3286125"/>
              <a:ext cx="142875" cy="142875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1297" name="Rectangle 36"/>
            <p:cNvSpPr>
              <a:spLocks noChangeArrowheads="1"/>
            </p:cNvSpPr>
            <p:nvPr/>
          </p:nvSpPr>
          <p:spPr bwMode="auto">
            <a:xfrm>
              <a:off x="3571875" y="6072188"/>
              <a:ext cx="142875" cy="142875"/>
            </a:xfrm>
            <a:prstGeom prst="rect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1298" name="Text Box 37"/>
            <p:cNvSpPr txBox="1">
              <a:spLocks noChangeArrowheads="1"/>
            </p:cNvSpPr>
            <p:nvPr/>
          </p:nvSpPr>
          <p:spPr bwMode="auto">
            <a:xfrm>
              <a:off x="3857625" y="6000750"/>
              <a:ext cx="2000250" cy="276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>
                  <a:solidFill>
                    <a:srgbClr val="000000"/>
                  </a:solidFill>
                </a:rPr>
                <a:t>- Начало процесса</a:t>
              </a:r>
            </a:p>
          </p:txBody>
        </p:sp>
        <p:sp>
          <p:nvSpPr>
            <p:cNvPr id="11299" name="Text Box 38"/>
            <p:cNvSpPr txBox="1">
              <a:spLocks noChangeArrowheads="1"/>
            </p:cNvSpPr>
            <p:nvPr/>
          </p:nvSpPr>
          <p:spPr bwMode="auto">
            <a:xfrm>
              <a:off x="571500" y="6357938"/>
              <a:ext cx="8286750" cy="3338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200" dirty="0">
                  <a:solidFill>
                    <a:srgbClr val="000000"/>
                  </a:solidFill>
                </a:rPr>
                <a:t>Подтверждено сертификатом соответствия  ГОСТ </a:t>
              </a:r>
              <a:r>
                <a:rPr lang="en-US" sz="1200" dirty="0">
                  <a:solidFill>
                    <a:srgbClr val="000000"/>
                  </a:solidFill>
                </a:rPr>
                <a:t>ISO </a:t>
              </a:r>
              <a:r>
                <a:rPr lang="en-US" sz="1200" dirty="0" smtClean="0">
                  <a:solidFill>
                    <a:srgbClr val="000000"/>
                  </a:solidFill>
                </a:rPr>
                <a:t>9001-201</a:t>
              </a:r>
              <a:r>
                <a:rPr lang="ru-RU" sz="1200" dirty="0" smtClean="0">
                  <a:solidFill>
                    <a:srgbClr val="000000"/>
                  </a:solidFill>
                </a:rPr>
                <a:t>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438150" y="836613"/>
            <a:ext cx="87058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 algn="ctr">
              <a:spcBef>
                <a:spcPts val="8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400" dirty="0">
                <a:solidFill>
                  <a:srgbClr val="000000"/>
                </a:solidFill>
                <a:latin typeface="Georgia" pitchFamily="18" charset="0"/>
              </a:rPr>
              <a:t>Главная цель Политики  ООО «ЗГМ» в области качества продукции – </a:t>
            </a:r>
            <a:r>
              <a:rPr lang="ru-RU" sz="1400" i="1" u="sng" dirty="0">
                <a:solidFill>
                  <a:srgbClr val="000000"/>
                </a:solidFill>
                <a:latin typeface="Georgia" pitchFamily="18" charset="0"/>
              </a:rPr>
              <a:t>выпуск качественной продукции, соответствующей всем требованиям потребителя.</a:t>
            </a:r>
          </a:p>
        </p:txBody>
      </p:sp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1619250" y="155575"/>
            <a:ext cx="57864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качества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2771775" y="1484313"/>
            <a:ext cx="308610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>
                <a:solidFill>
                  <a:srgbClr val="000000"/>
                </a:solidFill>
              </a:rPr>
              <a:t>Система качества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987824" y="0"/>
            <a:ext cx="578643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Предприятием ООО «Завод герметизирующих материалов» разработано более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восьмидесяти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модификаций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обеспечивающих комплексную защиту различных конструкций и человека от негативного воздействия агрессивных факторов внешней среды. </a:t>
            </a:r>
          </a:p>
        </p:txBody>
      </p:sp>
      <p:sp>
        <p:nvSpPr>
          <p:cNvPr id="16405" name="Rectangle 20"/>
          <p:cNvSpPr>
            <a:spLocks noChangeArrowheads="1"/>
          </p:cNvSpPr>
          <p:nvPr/>
        </p:nvSpPr>
        <p:spPr bwMode="auto">
          <a:xfrm>
            <a:off x="539552" y="5013176"/>
            <a:ext cx="3429000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Ассортимент продукции насчитывает более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850 наименований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выпускается в виде деталей, лент, шнуров, брикетов и мастик.</a:t>
            </a:r>
          </a:p>
        </p:txBody>
      </p:sp>
      <p:pic>
        <p:nvPicPr>
          <p:cNvPr id="46" name="Picture 3" descr="Z:\Заря Софья\Абрис лого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1265506" cy="1844824"/>
          </a:xfrm>
          <a:prstGeom prst="rect">
            <a:avLst/>
          </a:prstGeom>
          <a:noFill/>
        </p:spPr>
      </p:pic>
      <p:pic>
        <p:nvPicPr>
          <p:cNvPr id="38" name="Picture 2" descr="Z:\Заря Софья\Материалы\1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04740"/>
            <a:ext cx="960437" cy="1223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9" name="Picture 1" descr="Z:\Заря Софья\Материалы\15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2204740"/>
            <a:ext cx="919163" cy="1223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0" name="Picture 7" descr="Z:\Заря Софья\Материалы\1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204740"/>
            <a:ext cx="863600" cy="1223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" name="Picture 8" descr="Z:\Заря Софья\Материалы\Абрис С-ЛТ м дуб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2204740"/>
            <a:ext cx="936625" cy="11874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2" name="Picture 4" descr="M:\Zarya\Материалы\Абрис ВРП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2204740"/>
            <a:ext cx="1438275" cy="11525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3" name="Picture 21" descr="M:\Zarya\Материалы\Абрис С-ЛБ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2204740"/>
            <a:ext cx="1516063" cy="10461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4" name="Picture 22" descr="M:\Zarya\Материалы\Абрис-С_ЛТ-пэком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550" y="2204740"/>
            <a:ext cx="865188" cy="11525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5" name="Picture 24" descr="M:\Zarya\Материалы\С-Ш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3500140"/>
            <a:ext cx="1755775" cy="11525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7" name="Picture 26" descr="M:\Zarya\Материалы\3.t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9213" y="3428703"/>
            <a:ext cx="1174750" cy="12239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8" name="Picture 27" descr="M:\Zarya\Материалы\2_2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825" y="3500140"/>
            <a:ext cx="1522413" cy="1195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9" name="Picture 3" descr="M:\Zarya\Материалы\8.ti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52120" y="2204616"/>
            <a:ext cx="648072" cy="11531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0" name="Picture 4" descr="M:\Zarya\Материалы\Колбасень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813" y="3644603"/>
            <a:ext cx="1655762" cy="9509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1" name="Picture 6" descr="M:\Zarya\Материалы\421\Безимени-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3612853"/>
            <a:ext cx="1296987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2" name="Picture 3" descr="Z:\Наталья\картридж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59563" y="3284240"/>
            <a:ext cx="936625" cy="14049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4" name="Прямоугольник 53"/>
          <p:cNvSpPr/>
          <p:nvPr/>
        </p:nvSpPr>
        <p:spPr>
          <a:xfrm>
            <a:off x="6300788" y="4797128"/>
            <a:ext cx="1727200" cy="1444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НОВИНКА!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Ассортимент материалов серии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1"/>
          <p:cNvGraphicFramePr>
            <a:graphicFrameLocks noGrp="1"/>
          </p:cNvGraphicFramePr>
          <p:nvPr/>
        </p:nvGraphicFramePr>
        <p:xfrm>
          <a:off x="0" y="396984"/>
          <a:ext cx="9182100" cy="2040201"/>
        </p:xfrm>
        <a:graphic>
          <a:graphicData uri="http://schemas.openxmlformats.org/drawingml/2006/table">
            <a:tbl>
              <a:tblPr/>
              <a:tblGrid>
                <a:gridCol w="342900"/>
                <a:gridCol w="4387850"/>
                <a:gridCol w="445135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№</a:t>
                      </a:r>
                    </a:p>
                  </a:txBody>
                  <a:tcPr marL="90000" marR="90000" marT="8704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Наименование НТД</a:t>
                      </a:r>
                    </a:p>
                  </a:txBody>
                  <a:tcPr marL="68760" marR="68760" marT="2620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Область применения</a:t>
                      </a:r>
                    </a:p>
                  </a:txBody>
                  <a:tcPr marL="68760" marR="68760" marT="26208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4D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2513-001-43008408-98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Автомобилестроение, судостроение, машиностроение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Лента герметизирующая самоклеящаяся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Абрис-А ТУ 2513-002-43008408-98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Авиастроение, судостроение, автомобилестроение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С ТУ 5772-003-43008408-99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Строительство, зданий, сооружений, инженерных сетей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Э ТУ 2513-001-52471462-2001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Автомобилестроение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ТР ТУ 2513-002-52471462-2001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Автомобилестроение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Блок вибродемпфирующий Абрис ТУ 2513-003-52471462-2001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Автомобилестроение, судостроение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Мастика Абрис Р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5775-004-52471462-2003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Строительство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8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Материал Авто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2246-005-52471462-2004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Автомобилестроение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К ТУ 2513-006-52471462-2005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Электротехническая промышленность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3"/>
          <p:cNvGraphicFramePr>
            <a:graphicFrameLocks noGrp="1"/>
          </p:cNvGraphicFramePr>
          <p:nvPr/>
        </p:nvGraphicFramePr>
        <p:xfrm>
          <a:off x="0" y="2413109"/>
          <a:ext cx="9197975" cy="4400267"/>
        </p:xfrm>
        <a:graphic>
          <a:graphicData uri="http://schemas.openxmlformats.org/drawingml/2006/table">
            <a:tbl>
              <a:tblPr/>
              <a:tblGrid>
                <a:gridCol w="376238"/>
                <a:gridCol w="4373562"/>
                <a:gridCol w="44481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Лента изоляционная мастичная Абрис Т   ТУ 2245-007-52471462-2006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Строительство и ремонт продуктопроводов, теплосетей, инженерных сетей различного назначения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ВС  ТУ 5772-008-52471462-2006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Строительство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12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Праймер водоразбавляемый Абрис ВРП ТУ 2316-009-52471462-2007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Строительство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13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М ТУ 5772-010-52471462-2008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Устройство «чистых» помещений в медицине, фармакологии, электронной и  пищевой промышленности, производство бытовой техники 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14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Клей-расплав Абрис ТУ 2242-011-52471462-2009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Электротехническая промышленность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15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Материал радиационно-защитный Абрис РЗ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6990-012-52471462-2009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Медицина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21653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16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17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18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19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20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21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22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23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24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25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Стеклоомыватель автомобильный Абрис ТУ 2384-013-52471462-2009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Материал для защиты от электромагнитных излучений Абрис ЭМИ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2290014-52471462-2009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СК для герметизации судового кабеля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 2513-018-52471462-2012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Материал полимерный магнитный  Абрис МАГ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ТУ 2379-017-52471462-2012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Радиационно-защитные маты РЗМ Абрис ТУ 6969-019-52471462-2013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Герметик Абрис БП для швов аэродромных и дорожных покрытий ТУ 5775-020-52471462-2015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Баритовые панели Абрис ТУ23.99.19-021-52471462-2017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Бутиловые ленты и шнуры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Bistrong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для внутренней герметизации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стеклопакетов ТУ 5772-016-52471462-2009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Вертикальные жалюзи Абрис для защиты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Изоляционные ленты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Bauset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заполнения монтажного шва по системе трехслойной изоляции ТУ 5742-015-52471462-200-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Автомобили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Строительные конструкции, бытовая техника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Судостроение, кабельная промышленность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Изготовление магнитных съемных вибро-шумопоглащающих изделий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защиты персонала радиационно-опасных объектов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герметизации  деформационных швов и трещин бетонных и асфальтобетонных покрытий аэродромов и дорожных покрытий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защиты строительных конструкций от ионизирующих излучений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первичной герметизации стеклопакетов клееных строительного назначения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защиты оконных проемов , др.строительных конструкций, защиты персонала и населения от рентгеновского и ЭМИ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Для герметизации швов и соединений в конструкциях из различных материалов, а также узлов примыкания оконных блоков к стеновым проемам по системе трехслойной изоляции</a:t>
                      </a:r>
                    </a:p>
                  </a:txBody>
                  <a:tcPr marL="68760" marR="68760" marT="2293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7971940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971601" y="188640"/>
            <a:ext cx="7560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материалов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95736" y="1484784"/>
            <a:ext cx="5166345" cy="4801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водонепроницаемость;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эксплуатации -60 +140 С;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совместимость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материалами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самоклеящаяся способность;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атмосферостойкость;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обращении;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стойкость к деформационным нагрузкам;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вызывать гибель грибков –деструкторов;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долговечность;</a:t>
            </a:r>
          </a:p>
          <a:p>
            <a:pPr marL="344487" indent="-342900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1313"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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1313">
              <a:spcBef>
                <a:spcPts val="800"/>
              </a:spcBef>
              <a:buClrTx/>
              <a:buFont typeface="Arial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835696" y="116632"/>
            <a:ext cx="516741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материалов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Абрис</a:t>
            </a:r>
            <a:r>
              <a:rPr lang="ru-RU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6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10344</TotalTime>
  <Words>2204</Words>
  <Application>Microsoft Office PowerPoint</Application>
  <PresentationFormat>Экран (4:3)</PresentationFormat>
  <Paragraphs>663</Paragraphs>
  <Slides>28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Тема6</vt:lpstr>
      <vt:lpstr>1_Тема6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региона 2010</dc:title>
  <dc:creator>user</dc:creator>
  <cp:lastModifiedBy>user</cp:lastModifiedBy>
  <cp:revision>931</cp:revision>
  <cp:lastPrinted>1601-01-01T00:00:00Z</cp:lastPrinted>
  <dcterms:created xsi:type="dcterms:W3CDTF">2010-10-27T05:10:08Z</dcterms:created>
  <dcterms:modified xsi:type="dcterms:W3CDTF">2020-02-06T12:17:38Z</dcterms:modified>
</cp:coreProperties>
</file>