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42"/>
  </p:notesMasterIdLst>
  <p:sldIdLst>
    <p:sldId id="740" r:id="rId2"/>
    <p:sldId id="741" r:id="rId3"/>
    <p:sldId id="742" r:id="rId4"/>
    <p:sldId id="743" r:id="rId5"/>
    <p:sldId id="746" r:id="rId6"/>
    <p:sldId id="747" r:id="rId7"/>
    <p:sldId id="745" r:id="rId8"/>
    <p:sldId id="748" r:id="rId9"/>
    <p:sldId id="749" r:id="rId10"/>
    <p:sldId id="774" r:id="rId11"/>
    <p:sldId id="779" r:id="rId12"/>
    <p:sldId id="750" r:id="rId13"/>
    <p:sldId id="751" r:id="rId14"/>
    <p:sldId id="752" r:id="rId15"/>
    <p:sldId id="754" r:id="rId16"/>
    <p:sldId id="753" r:id="rId17"/>
    <p:sldId id="755" r:id="rId18"/>
    <p:sldId id="760" r:id="rId19"/>
    <p:sldId id="756" r:id="rId20"/>
    <p:sldId id="761" r:id="rId21"/>
    <p:sldId id="757" r:id="rId22"/>
    <p:sldId id="762" r:id="rId23"/>
    <p:sldId id="758" r:id="rId24"/>
    <p:sldId id="759" r:id="rId25"/>
    <p:sldId id="764" r:id="rId26"/>
    <p:sldId id="765" r:id="rId27"/>
    <p:sldId id="766" r:id="rId28"/>
    <p:sldId id="767" r:id="rId29"/>
    <p:sldId id="768" r:id="rId30"/>
    <p:sldId id="772" r:id="rId31"/>
    <p:sldId id="769" r:id="rId32"/>
    <p:sldId id="770" r:id="rId33"/>
    <p:sldId id="780" r:id="rId34"/>
    <p:sldId id="771" r:id="rId35"/>
    <p:sldId id="776" r:id="rId36"/>
    <p:sldId id="773" r:id="rId37"/>
    <p:sldId id="775" r:id="rId38"/>
    <p:sldId id="778" r:id="rId39"/>
    <p:sldId id="777" r:id="rId40"/>
    <p:sldId id="330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EB67C"/>
    <a:srgbClr val="008000"/>
    <a:srgbClr val="666633"/>
    <a:srgbClr val="003300"/>
    <a:srgbClr val="008080"/>
    <a:srgbClr val="71A0FF"/>
    <a:srgbClr val="009999"/>
    <a:srgbClr val="3366CC"/>
    <a:srgbClr val="A76CE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 autoAdjust="0"/>
    <p:restoredTop sz="94709" autoAdjust="0"/>
  </p:normalViewPr>
  <p:slideViewPr>
    <p:cSldViewPr>
      <p:cViewPr>
        <p:scale>
          <a:sx n="100" d="100"/>
          <a:sy n="100" d="100"/>
        </p:scale>
        <p:origin x="-44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3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BB34CF2-0AC4-4FBB-9DBA-37B0C2EE810C}" type="datetimeFigureOut">
              <a:rPr lang="ru-RU"/>
              <a:pPr>
                <a:defRPr/>
              </a:pPr>
              <a:t>06.02.2020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75D3FB-82FD-4901-8464-9C296FC73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AF88E0-B691-442E-A159-81148705A0F4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489488" y="-1242377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CB267-0038-4E67-A5BF-885BE3F6283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91DFE-E445-4361-BAED-E440C01E0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FB609-A857-403A-A21F-D61C30590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3BBAF-6268-4D57-9CA7-B1C6ED4696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AF16-F1AE-4B7D-BE48-DC6E20A1D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C8CF5-2010-42E1-93D1-23355626F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7856B-E88C-4BA4-AC6B-D56D5F94A1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511B7-8C63-45F5-8EBE-8800189F4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BFFB8-4976-41ED-A3B4-3660FFED0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4597D-22FC-4D24-B7D7-9D79367F8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6F8C5-85D6-4B72-8769-CD765F6E9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E49D8-5C55-47AA-9BD6-BEF61611D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205726-7718-4108-8BAA-2557A90D5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16/nikma56.0/0_a0b5_193f284f_XL" TargetMode="External"/><Relationship Id="rId13" Type="http://schemas.openxmlformats.org/officeDocument/2006/relationships/image" Target="../media/image90.png"/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7.jpeg"/><Relationship Id="rId5" Type="http://schemas.openxmlformats.org/officeDocument/2006/relationships/hyperlink" Target="http://www.techincom.ru/img/cont/PODOLSK_KONVANDPROBEG/LVI_Kamaz43118_01.jpg" TargetMode="External"/><Relationship Id="rId10" Type="http://schemas.openxmlformats.org/officeDocument/2006/relationships/hyperlink" Target="http://www.scolopendra.narod.ru/portfolio/images/suite/moviplan_hi.jpg" TargetMode="External"/><Relationship Id="rId4" Type="http://schemas.openxmlformats.org/officeDocument/2006/relationships/image" Target="../media/image93.jpeg"/><Relationship Id="rId9" Type="http://schemas.openxmlformats.org/officeDocument/2006/relationships/image" Target="../media/image9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89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0.png"/><Relationship Id="rId9" Type="http://schemas.openxmlformats.org/officeDocument/2006/relationships/image" Target="../media/image10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08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1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2.jpeg"/><Relationship Id="rId7" Type="http://schemas.openxmlformats.org/officeDocument/2006/relationships/image" Target="../media/image110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6.jpeg"/><Relationship Id="rId4" Type="http://schemas.openxmlformats.org/officeDocument/2006/relationships/image" Target="../media/image113.jpeg"/><Relationship Id="rId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10" Type="http://schemas.openxmlformats.org/officeDocument/2006/relationships/image" Target="../media/image123.jpeg"/><Relationship Id="rId4" Type="http://schemas.openxmlformats.org/officeDocument/2006/relationships/image" Target="../media/image118.jpeg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90.png"/><Relationship Id="rId7" Type="http://schemas.openxmlformats.org/officeDocument/2006/relationships/image" Target="../media/image13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9" Type="http://schemas.openxmlformats.org/officeDocument/2006/relationships/image" Target="../media/image42.jpeg"/><Relationship Id="rId21" Type="http://schemas.openxmlformats.org/officeDocument/2006/relationships/image" Target="../media/image24.jpeg"/><Relationship Id="rId34" Type="http://schemas.openxmlformats.org/officeDocument/2006/relationships/image" Target="../media/image37.jpeg"/><Relationship Id="rId42" Type="http://schemas.openxmlformats.org/officeDocument/2006/relationships/image" Target="../media/image45.jpeg"/><Relationship Id="rId47" Type="http://schemas.openxmlformats.org/officeDocument/2006/relationships/image" Target="../media/image50.jpeg"/><Relationship Id="rId50" Type="http://schemas.openxmlformats.org/officeDocument/2006/relationships/image" Target="../media/image53.jpeg"/><Relationship Id="rId55" Type="http://schemas.openxmlformats.org/officeDocument/2006/relationships/image" Target="../media/image58.jpeg"/><Relationship Id="rId63" Type="http://schemas.openxmlformats.org/officeDocument/2006/relationships/image" Target="../media/image6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32" Type="http://schemas.openxmlformats.org/officeDocument/2006/relationships/image" Target="../media/image35.jpeg"/><Relationship Id="rId37" Type="http://schemas.openxmlformats.org/officeDocument/2006/relationships/image" Target="../media/image40.jpeg"/><Relationship Id="rId40" Type="http://schemas.openxmlformats.org/officeDocument/2006/relationships/image" Target="../media/image43.jpeg"/><Relationship Id="rId45" Type="http://schemas.openxmlformats.org/officeDocument/2006/relationships/image" Target="../media/image48.jpeg"/><Relationship Id="rId53" Type="http://schemas.openxmlformats.org/officeDocument/2006/relationships/image" Target="../media/image56.jpeg"/><Relationship Id="rId58" Type="http://schemas.openxmlformats.org/officeDocument/2006/relationships/image" Target="../media/image61.jpeg"/><Relationship Id="rId66" Type="http://schemas.openxmlformats.org/officeDocument/2006/relationships/image" Target="../media/image69.pn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36" Type="http://schemas.openxmlformats.org/officeDocument/2006/relationships/image" Target="../media/image39.jpeg"/><Relationship Id="rId49" Type="http://schemas.openxmlformats.org/officeDocument/2006/relationships/image" Target="../media/image52.jpeg"/><Relationship Id="rId57" Type="http://schemas.openxmlformats.org/officeDocument/2006/relationships/image" Target="../media/image60.jpeg"/><Relationship Id="rId61" Type="http://schemas.openxmlformats.org/officeDocument/2006/relationships/image" Target="../media/image64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31" Type="http://schemas.openxmlformats.org/officeDocument/2006/relationships/image" Target="../media/image34.jpeg"/><Relationship Id="rId44" Type="http://schemas.openxmlformats.org/officeDocument/2006/relationships/image" Target="../media/image47.jpeg"/><Relationship Id="rId52" Type="http://schemas.openxmlformats.org/officeDocument/2006/relationships/image" Target="../media/image55.jpeg"/><Relationship Id="rId60" Type="http://schemas.openxmlformats.org/officeDocument/2006/relationships/image" Target="../media/image63.jpeg"/><Relationship Id="rId65" Type="http://schemas.openxmlformats.org/officeDocument/2006/relationships/image" Target="../media/image6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35" Type="http://schemas.openxmlformats.org/officeDocument/2006/relationships/image" Target="../media/image38.jpeg"/><Relationship Id="rId43" Type="http://schemas.openxmlformats.org/officeDocument/2006/relationships/image" Target="../media/image46.jpeg"/><Relationship Id="rId48" Type="http://schemas.openxmlformats.org/officeDocument/2006/relationships/image" Target="../media/image51.jpeg"/><Relationship Id="rId56" Type="http://schemas.openxmlformats.org/officeDocument/2006/relationships/image" Target="../media/image59.jpeg"/><Relationship Id="rId64" Type="http://schemas.openxmlformats.org/officeDocument/2006/relationships/image" Target="../media/image67.jpeg"/><Relationship Id="rId8" Type="http://schemas.openxmlformats.org/officeDocument/2006/relationships/image" Target="../media/image11.jpeg"/><Relationship Id="rId51" Type="http://schemas.openxmlformats.org/officeDocument/2006/relationships/image" Target="../media/image54.jpeg"/><Relationship Id="rId3" Type="http://schemas.openxmlformats.org/officeDocument/2006/relationships/image" Target="../media/image6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33" Type="http://schemas.openxmlformats.org/officeDocument/2006/relationships/image" Target="../media/image36.jpeg"/><Relationship Id="rId38" Type="http://schemas.openxmlformats.org/officeDocument/2006/relationships/image" Target="../media/image41.jpeg"/><Relationship Id="rId46" Type="http://schemas.openxmlformats.org/officeDocument/2006/relationships/image" Target="../media/image49.jpeg"/><Relationship Id="rId59" Type="http://schemas.openxmlformats.org/officeDocument/2006/relationships/image" Target="../media/image62.jpeg"/><Relationship Id="rId67" Type="http://schemas.openxmlformats.org/officeDocument/2006/relationships/image" Target="../media/image4.png"/><Relationship Id="rId20" Type="http://schemas.openxmlformats.org/officeDocument/2006/relationships/image" Target="../media/image23.jpeg"/><Relationship Id="rId41" Type="http://schemas.openxmlformats.org/officeDocument/2006/relationships/image" Target="../media/image44.jpeg"/><Relationship Id="rId54" Type="http://schemas.openxmlformats.org/officeDocument/2006/relationships/image" Target="../media/image57.jpeg"/><Relationship Id="rId62" Type="http://schemas.openxmlformats.org/officeDocument/2006/relationships/image" Target="../media/image6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2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4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4" descr="Z:\Заря Софья\ЗГМ 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2927029" cy="355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52441" y="1124744"/>
            <a:ext cx="4968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ЗАВОД</a:t>
            </a:r>
          </a:p>
          <a:p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ГЕРМЕТИЗИРУЮЩИХ</a:t>
            </a:r>
          </a:p>
          <a:p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МАТЕРИАЛОВ</a:t>
            </a:r>
            <a:endParaRPr lang="ru-RU" sz="3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260" y="4532927"/>
            <a:ext cx="8441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Радиационно-защитные материалы</a:t>
            </a:r>
          </a:p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и технологии Абрис РЗ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51520" y="188640"/>
            <a:ext cx="8640960" cy="833178"/>
          </a:xfrm>
          <a:prstGeom prst="rect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bg1"/>
                </a:solidFill>
              </a:rPr>
              <a:t> Назначение  радиационно-защитного материала 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bg1"/>
                </a:solidFill>
              </a:rPr>
              <a:t>Абрис</a:t>
            </a:r>
            <a:r>
              <a:rPr lang="ru-RU" sz="2400" b="1" baseline="30000" dirty="0" smtClean="0">
                <a:solidFill>
                  <a:schemeClr val="bg1"/>
                </a:solidFill>
              </a:rPr>
              <a:t>®</a:t>
            </a:r>
            <a:r>
              <a:rPr lang="ru-RU" sz="2400" b="1" dirty="0" smtClean="0">
                <a:solidFill>
                  <a:schemeClr val="bg1"/>
                </a:solidFill>
              </a:rPr>
              <a:t> РЗ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124744"/>
            <a:ext cx="88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Защита радиационной техники медицинского и промышленного назначения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16216" y="1700808"/>
            <a:ext cx="2304256" cy="1872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79912" y="1700808"/>
            <a:ext cx="2376264" cy="18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0800000" flipV="1">
            <a:off x="323528" y="3717032"/>
            <a:ext cx="8246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Защита конструкций зданий и сооружений от ионизирующего излучения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Picture 6" descr="Картинка 13 из 317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473" y="1700808"/>
            <a:ext cx="2488359" cy="1817519"/>
          </a:xfrm>
          <a:prstGeom prst="rect">
            <a:avLst/>
          </a:prstGeom>
          <a:noFill/>
        </p:spPr>
      </p:pic>
      <p:pic>
        <p:nvPicPr>
          <p:cNvPr id="2052" name="Picture 4" descr="Блок дверной рентгенозащитный ДРК, ДРП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1472" y="4356554"/>
            <a:ext cx="1872208" cy="2088232"/>
          </a:xfrm>
          <a:prstGeom prst="rect">
            <a:avLst/>
          </a:prstGeom>
          <a:noFill/>
        </p:spPr>
      </p:pic>
      <p:pic>
        <p:nvPicPr>
          <p:cNvPr id="2054" name="Picture 6" descr="Картинка 2 из 257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3428992" y="4285116"/>
            <a:ext cx="2232249" cy="2160240"/>
          </a:xfrm>
          <a:prstGeom prst="rect">
            <a:avLst/>
          </a:prstGeom>
          <a:noFill/>
        </p:spPr>
      </p:pic>
      <p:pic>
        <p:nvPicPr>
          <p:cNvPr id="2058" name="Picture 10" descr="Картинка 17 из 1226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10800000" flipV="1">
            <a:off x="6429388" y="4285116"/>
            <a:ext cx="2520280" cy="2088232"/>
          </a:xfrm>
          <a:prstGeom prst="rect">
            <a:avLst/>
          </a:prstGeom>
          <a:noFill/>
        </p:spPr>
      </p:pic>
      <p:pic>
        <p:nvPicPr>
          <p:cNvPr id="12" name="Picture 2" descr="C:\Users\danger\Desktop\1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13" name="Picture 3" descr="C:\Users\danger\Desktop\змея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 rot="10800000" flipV="1">
            <a:off x="395536" y="1855857"/>
            <a:ext cx="7200800" cy="34163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400" b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Материал Абрис</a:t>
            </a:r>
            <a:r>
              <a:rPr kumimoji="0" lang="ru-RU" sz="2400" b="1" u="sng" strike="noStrike" cap="none" normalizeH="0" baseline="3000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®</a:t>
            </a:r>
            <a:r>
              <a:rPr kumimoji="0" lang="ru-RU" sz="2400" b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РЗ обладает:</a:t>
            </a:r>
          </a:p>
          <a:p>
            <a:pPr lvl="0"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6">
                    <a:lumMod val="10000"/>
                  </a:schemeClr>
                </a:solidFill>
              </a:rPr>
              <a:t>●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радиационно-защитными</a:t>
            </a:r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ea typeface="Calibri" pitchFamily="34" charset="0"/>
                <a:cs typeface="Times New Roman" pitchFamily="18" charset="0"/>
              </a:rPr>
              <a:t> свойствами;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6">
                    <a:lumMod val="10000"/>
                  </a:schemeClr>
                </a:solidFill>
              </a:rPr>
              <a:t>●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гидроизолирующими свойствами;</a:t>
            </a:r>
          </a:p>
          <a:p>
            <a:pPr lvl="0"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6">
                    <a:lumMod val="10000"/>
                  </a:schemeClr>
                </a:solidFill>
              </a:rPr>
              <a:t>●  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пароизоляционными свойствами; </a:t>
            </a:r>
          </a:p>
          <a:p>
            <a:pPr lvl="0" indent="44926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</a:rPr>
              <a:t>  </a:t>
            </a:r>
            <a:r>
              <a:rPr lang="ru-RU" sz="1600" dirty="0" smtClean="0">
                <a:solidFill>
                  <a:schemeClr val="accent6">
                    <a:lumMod val="10000"/>
                  </a:schemeClr>
                </a:solidFill>
              </a:rPr>
              <a:t>●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высокой физической стабильностью. </a:t>
            </a:r>
            <a:endParaRPr kumimoji="0" lang="en-US" sz="2400" u="none" strike="noStrike" cap="none" normalizeH="0" baseline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0" indent="449263" algn="just">
              <a:lnSpc>
                <a:spcPct val="150000"/>
              </a:lnSpc>
            </a:pPr>
            <a:r>
              <a:rPr lang="en-US" sz="2400" dirty="0" smtClean="0">
                <a:solidFill>
                  <a:schemeClr val="accent6">
                    <a:lumMod val="10000"/>
                  </a:schemeClr>
                </a:solidFill>
              </a:rPr>
              <a:t>  </a:t>
            </a:r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6">
                    <a:lumMod val="10000"/>
                  </a:schemeClr>
                </a:solidFill>
              </a:rPr>
              <a:t>●</a:t>
            </a:r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ea typeface="Calibri" pitchFamily="34" charset="0"/>
                <a:cs typeface="Times New Roman" pitchFamily="18" charset="0"/>
              </a:rPr>
              <a:t> звукоизоляционными свойствами. </a:t>
            </a:r>
            <a:endParaRPr kumimoji="0" lang="en-US" sz="2400" u="none" strike="noStrike" cap="none" normalizeH="0" baseline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3528" y="332656"/>
            <a:ext cx="8640960" cy="833178"/>
          </a:xfrm>
          <a:prstGeom prst="rect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bg1"/>
                </a:solidFill>
              </a:rPr>
              <a:t>Свойства  радиационно-защитного материала 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bg1"/>
                </a:solidFill>
              </a:rPr>
              <a:t>Абрис</a:t>
            </a:r>
            <a:r>
              <a:rPr lang="ru-RU" sz="2400" b="1" baseline="30000" dirty="0" smtClean="0">
                <a:solidFill>
                  <a:schemeClr val="bg1"/>
                </a:solidFill>
              </a:rPr>
              <a:t>®</a:t>
            </a:r>
            <a:r>
              <a:rPr lang="ru-RU" sz="2400" b="1" dirty="0" smtClean="0">
                <a:solidFill>
                  <a:schemeClr val="bg1"/>
                </a:solidFill>
              </a:rPr>
              <a:t> РЗ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danger\Desktop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6" name="Picture 3" descr="C:\Users\danger\Desktop\змея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  <p:pic>
        <p:nvPicPr>
          <p:cNvPr id="7" name="Picture 4" descr="E:\Фирменный стиль\logo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04248" y="1988840"/>
            <a:ext cx="1872208" cy="2976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188640"/>
            <a:ext cx="864096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Материал радиационно-защитный Абрис® РЗ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ТУ 6990-012-52471462-2009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5373216"/>
            <a:ext cx="2000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Абрис</a:t>
            </a:r>
            <a:r>
              <a:rPr lang="ru-RU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®</a:t>
            </a:r>
            <a:r>
              <a:rPr lang="en-US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РЗ</a:t>
            </a:r>
            <a:r>
              <a:rPr lang="ru-RU" sz="1400" b="1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тп</a:t>
            </a:r>
            <a:r>
              <a:rPr lang="ru-RU" sz="1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–ДБ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(радиационно-защитная термопластичная деталь)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090" y="2835513"/>
            <a:ext cx="2143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Абрис</a:t>
            </a:r>
            <a:r>
              <a:rPr lang="ru-RU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®</a:t>
            </a:r>
            <a:r>
              <a:rPr lang="en-US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РЗск-Ш</a:t>
            </a: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(самоклеящийся радиационно-защитный шнур)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2763505"/>
            <a:ext cx="22145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Абрис</a:t>
            </a:r>
            <a:r>
              <a:rPr lang="ru-RU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®</a:t>
            </a:r>
            <a:r>
              <a:rPr lang="en-US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РЗск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 –ЛБ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(самоклеящаяся радиационно-защитная лента)</a:t>
            </a:r>
          </a:p>
          <a:p>
            <a:pPr algn="ctr"/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4678" y="4058488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Баритовая панель Абрис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8224" y="5373217"/>
            <a:ext cx="2143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Баритовая панель Абрис (армированная свинцовым листом)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2" descr="C:\Users\danger\Desktop\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16" name="Picture 3" descr="C:\Users\danger\Desktop\змея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  <p:pic>
        <p:nvPicPr>
          <p:cNvPr id="1026" name="Picture 2" descr="Z:\Сарнаков Н\Фото здравоохр\24444.jpg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536" y="3789040"/>
            <a:ext cx="2102400" cy="1584000"/>
          </a:xfrm>
          <a:prstGeom prst="rect">
            <a:avLst/>
          </a:prstGeom>
          <a:noFill/>
        </p:spPr>
      </p:pic>
      <p:pic>
        <p:nvPicPr>
          <p:cNvPr id="1027" name="Picture 3" descr="Z:\Сарнаков Н\Фото здравоохр\233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771800" y="2402305"/>
            <a:ext cx="3521452" cy="1620000"/>
          </a:xfrm>
          <a:prstGeom prst="rect">
            <a:avLst/>
          </a:prstGeom>
          <a:noFill/>
        </p:spPr>
      </p:pic>
      <p:pic>
        <p:nvPicPr>
          <p:cNvPr id="1029" name="Picture 5" descr="Z:\Сарнаков Н\Фото здравоохр\223.jpg"/>
          <p:cNvPicPr preferRelativeResize="0">
            <a:picLocks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16216" y="3789040"/>
            <a:ext cx="2102400" cy="1584000"/>
          </a:xfrm>
          <a:prstGeom prst="rect">
            <a:avLst/>
          </a:prstGeom>
          <a:noFill/>
        </p:spPr>
      </p:pic>
      <p:pic>
        <p:nvPicPr>
          <p:cNvPr id="2" name="Picture 2" descr="Z:\Сарнаков Н\Фото здравоохр\25555-2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588226" y="1179329"/>
            <a:ext cx="2102819" cy="1584000"/>
          </a:xfrm>
          <a:prstGeom prst="rect">
            <a:avLst/>
          </a:prstGeom>
          <a:noFill/>
        </p:spPr>
      </p:pic>
      <p:pic>
        <p:nvPicPr>
          <p:cNvPr id="3" name="Picture 3" descr="Z:\Сарнаков Н\Фото здравоохр\шнур.jpg"/>
          <p:cNvPicPr preferRelativeResize="0">
            <a:picLocks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3528" y="1179330"/>
            <a:ext cx="2102400" cy="158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830997"/>
          </a:xfrm>
          <a:prstGeom prst="rect">
            <a:avLst/>
          </a:prstGeom>
          <a:solidFill>
            <a:srgbClr val="00B050"/>
          </a:solidFill>
          <a:ln w="19050">
            <a:noFill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Классификация материала Абрис</a:t>
            </a:r>
            <a:r>
              <a:rPr lang="ru-RU" sz="2400" b="1" baseline="30000" dirty="0" smtClean="0">
                <a:solidFill>
                  <a:schemeClr val="bg1"/>
                </a:solidFill>
              </a:rPr>
              <a:t>®</a:t>
            </a:r>
            <a:r>
              <a:rPr lang="ru-RU" sz="2400" b="1" dirty="0" smtClean="0">
                <a:solidFill>
                  <a:schemeClr val="bg1"/>
                </a:solidFill>
              </a:rPr>
              <a:t> РЗ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 внешнему виду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7584" y="1268760"/>
            <a:ext cx="2592288" cy="9361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Детали</a:t>
            </a:r>
            <a:endParaRPr lang="ru-RU" b="1" dirty="0">
              <a:solidFill>
                <a:schemeClr val="accent6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868144" y="1268760"/>
            <a:ext cx="2592288" cy="9361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Комбинированные детали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3861048"/>
            <a:ext cx="2592288" cy="9361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Ленты</a:t>
            </a:r>
            <a:endParaRPr lang="ru-RU" b="1" dirty="0">
              <a:solidFill>
                <a:schemeClr val="accent6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6176" y="3861048"/>
            <a:ext cx="2520280" cy="9361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Шнуры</a:t>
            </a:r>
            <a:endParaRPr lang="ru-RU" b="1" dirty="0">
              <a:solidFill>
                <a:schemeClr val="accent6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5856" y="2420888"/>
            <a:ext cx="2808312" cy="7920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Абрис</a:t>
            </a:r>
            <a:r>
              <a:rPr lang="en-US" sz="2200" b="1" baseline="30000" dirty="0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ru-RU" sz="2200" b="1" dirty="0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РЗ</a:t>
            </a:r>
            <a:endParaRPr lang="ru-RU" sz="2200" b="1" dirty="0">
              <a:solidFill>
                <a:schemeClr val="accent6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Shape 36"/>
          <p:cNvCxnSpPr/>
          <p:nvPr/>
        </p:nvCxnSpPr>
        <p:spPr>
          <a:xfrm rot="10800000">
            <a:off x="2195736" y="2168859"/>
            <a:ext cx="1080120" cy="75608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hape 59"/>
          <p:cNvCxnSpPr/>
          <p:nvPr/>
        </p:nvCxnSpPr>
        <p:spPr>
          <a:xfrm>
            <a:off x="6084168" y="3068960"/>
            <a:ext cx="1116124" cy="79208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/>
          <p:nvPr/>
        </p:nvCxnSpPr>
        <p:spPr>
          <a:xfrm flipV="1">
            <a:off x="6084168" y="2204864"/>
            <a:ext cx="1152128" cy="720080"/>
          </a:xfrm>
          <a:prstGeom prst="bentConnector3">
            <a:avLst>
              <a:gd name="adj1" fmla="val 9960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hape 111"/>
          <p:cNvCxnSpPr/>
          <p:nvPr/>
        </p:nvCxnSpPr>
        <p:spPr>
          <a:xfrm rot="10800000" flipV="1">
            <a:off x="2195736" y="3068960"/>
            <a:ext cx="1080120" cy="79208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3491880" y="3861048"/>
            <a:ext cx="2520280" cy="9361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Мастика</a:t>
            </a:r>
          </a:p>
        </p:txBody>
      </p:sp>
      <p:cxnSp>
        <p:nvCxnSpPr>
          <p:cNvPr id="14" name="Shape 13"/>
          <p:cNvCxnSpPr>
            <a:stCxn id="7" idx="2"/>
          </p:cNvCxnSpPr>
          <p:nvPr/>
        </p:nvCxnSpPr>
        <p:spPr>
          <a:xfrm rot="5400000">
            <a:off x="4341890" y="3547590"/>
            <a:ext cx="672737" cy="3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6215" y="4831992"/>
            <a:ext cx="52300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Типы материалов:</a:t>
            </a:r>
          </a:p>
          <a:p>
            <a:pPr>
              <a:buFontTx/>
              <a:buChar char="-"/>
            </a:pPr>
            <a:r>
              <a:rPr lang="ru-RU" dirty="0" smtClean="0"/>
              <a:t> Самоклеящийся;</a:t>
            </a:r>
          </a:p>
          <a:p>
            <a:pPr>
              <a:buFontTx/>
              <a:buChar char="-"/>
            </a:pPr>
            <a:r>
              <a:rPr lang="ru-RU" dirty="0" smtClean="0"/>
              <a:t> </a:t>
            </a:r>
            <a:r>
              <a:rPr lang="ru-RU" dirty="0" err="1" smtClean="0"/>
              <a:t>Несамоклеящийся</a:t>
            </a:r>
            <a:r>
              <a:rPr lang="ru-RU" dirty="0" smtClean="0"/>
              <a:t>, под механическое крепление;</a:t>
            </a:r>
          </a:p>
          <a:p>
            <a:pPr>
              <a:buFontTx/>
              <a:buChar char="-"/>
            </a:pPr>
            <a:r>
              <a:rPr lang="ru-RU" dirty="0" smtClean="0"/>
              <a:t> Термопластичный;</a:t>
            </a:r>
          </a:p>
          <a:p>
            <a:pPr>
              <a:buFontTx/>
              <a:buChar char="-"/>
            </a:pPr>
            <a:r>
              <a:rPr lang="ru-RU" dirty="0" smtClean="0"/>
              <a:t> Резиновый;</a:t>
            </a:r>
          </a:p>
          <a:p>
            <a:pPr>
              <a:buFontTx/>
              <a:buChar char="-"/>
            </a:pPr>
            <a:r>
              <a:rPr lang="ru-RU" dirty="0" smtClean="0"/>
              <a:t> Пастообразный.</a:t>
            </a:r>
          </a:p>
        </p:txBody>
      </p:sp>
      <p:pic>
        <p:nvPicPr>
          <p:cNvPr id="17" name="Picture 2" descr="C:\Users\danger\Desktop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18" name="Picture 3" descr="C:\Users\danger\Desktop\змея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059832" y="1628800"/>
            <a:ext cx="3024336" cy="12961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Абрис</a:t>
            </a:r>
            <a:r>
              <a:rPr lang="ru-RU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РЗ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4149080"/>
            <a:ext cx="2016224" cy="1800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Барито-наполненный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материал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Исп. 01</a:t>
            </a:r>
          </a:p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4149080"/>
            <a:ext cx="2016224" cy="1800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Свинцово-наполненный материал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Исп. 02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единительная линия 17"/>
          <p:cNvCxnSpPr>
            <a:stCxn id="3" idx="2"/>
          </p:cNvCxnSpPr>
          <p:nvPr/>
        </p:nvCxnSpPr>
        <p:spPr>
          <a:xfrm rot="5400000">
            <a:off x="4355976" y="3140968"/>
            <a:ext cx="432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115616" y="3356992"/>
            <a:ext cx="684076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115616" y="3356992"/>
            <a:ext cx="0" cy="7920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956376" y="3356992"/>
            <a:ext cx="0" cy="7920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51520" y="188640"/>
            <a:ext cx="8640960" cy="830997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400" b="1" dirty="0" smtClean="0">
                <a:solidFill>
                  <a:schemeClr val="bg1"/>
                </a:solidFill>
              </a:rPr>
              <a:t>Классификация материала Абрис</a:t>
            </a:r>
            <a:r>
              <a:rPr lang="ru-RU" sz="2400" b="1" baseline="30000" dirty="0" smtClean="0">
                <a:solidFill>
                  <a:schemeClr val="bg1"/>
                </a:solidFill>
              </a:rPr>
              <a:t>®</a:t>
            </a:r>
            <a:r>
              <a:rPr lang="ru-RU" sz="2400" b="1" dirty="0" smtClean="0">
                <a:solidFill>
                  <a:schemeClr val="bg1"/>
                </a:solidFill>
              </a:rPr>
              <a:t> РЗ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              по типу наполнителя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04248" y="4149080"/>
            <a:ext cx="2016224" cy="17281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Перспективные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наполнители:</a:t>
            </a:r>
          </a:p>
          <a:p>
            <a:pPr algn="ctr"/>
            <a:r>
              <a:rPr lang="ru-RU" sz="15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Вольфрам, олово, бор,  полиэтилен и др.</a:t>
            </a:r>
            <a:endParaRPr lang="ru-RU" sz="15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572000" y="3356992"/>
            <a:ext cx="0" cy="7920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danger\Desktop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20" name="Picture 3" descr="C:\Users\danger\Desktop\змея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21739"/>
            <a:ext cx="8568952" cy="830997"/>
          </a:xfrm>
          <a:prstGeom prst="rect">
            <a:avLst/>
          </a:prstGeom>
          <a:solidFill>
            <a:srgbClr val="00B05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Технология радиационной защиты материалами Абрис РЗ</a:t>
            </a:r>
            <a:r>
              <a:rPr lang="ru-RU" sz="2400" b="1" baseline="30000" dirty="0" smtClean="0">
                <a:solidFill>
                  <a:schemeClr val="bg1"/>
                </a:solidFill>
              </a:rPr>
              <a:t> ®</a:t>
            </a:r>
            <a:endParaRPr lang="ru-RU" sz="2400" b="1" baseline="30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933056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671153"/>
            <a:ext cx="41764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/>
              <a:t>Требуемая толщина защитного покрытия  обеспечивается: </a:t>
            </a:r>
            <a:endParaRPr lang="ru-RU" sz="1600" b="1" dirty="0" smtClean="0"/>
          </a:p>
          <a:p>
            <a:r>
              <a:rPr lang="ru-RU" sz="1600" b="1" dirty="0" smtClean="0"/>
              <a:t> - набором деталей, наносимых послойно друг на друга, склеиваемых за счет  самоклеящихся свойств модификации Абрис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®</a:t>
            </a:r>
            <a:r>
              <a:rPr lang="ru-RU" sz="1600" b="1" dirty="0" smtClean="0"/>
              <a:t> РЗ</a:t>
            </a:r>
            <a:r>
              <a:rPr lang="ru-RU" sz="1600" b="1" baseline="-25000" dirty="0" smtClean="0"/>
              <a:t>СК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 - либо за счет механического крепления модификации Абрис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®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РЗ</a:t>
            </a:r>
            <a:r>
              <a:rPr lang="ru-RU" sz="1600" b="1" baseline="-25000" dirty="0" err="1" smtClean="0"/>
              <a:t>тп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556792"/>
            <a:ext cx="3672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accent6">
                    <a:lumMod val="10000"/>
                  </a:schemeClr>
                </a:solidFill>
              </a:rPr>
              <a:t>Схема типовой конструкции защиты на основе материала Абрис® РЗ</a:t>
            </a:r>
          </a:p>
          <a:p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1-  строительная конструкция;</a:t>
            </a:r>
          </a:p>
          <a:p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2 - </a:t>
            </a:r>
            <a:r>
              <a:rPr lang="ru-RU" sz="1600" b="1" dirty="0" err="1" smtClean="0">
                <a:solidFill>
                  <a:schemeClr val="accent6">
                    <a:lumMod val="10000"/>
                  </a:schemeClr>
                </a:solidFill>
              </a:rPr>
              <a:t>праймер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 Абрис®</a:t>
            </a:r>
            <a:r>
              <a:rPr lang="ru-RU" sz="1600" b="1" baseline="300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ВРП;</a:t>
            </a:r>
          </a:p>
          <a:p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3 – материал Абрис® РЗ;</a:t>
            </a:r>
          </a:p>
          <a:p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4 – отделочная панель.</a:t>
            </a:r>
          </a:p>
          <a:p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algn="ctr"/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5122" name="Picture 2" descr="C:\Users\danger\Desktop\информационный лист  Абрис РЗ_Атомекс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1484784"/>
            <a:ext cx="3744416" cy="20162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2" descr="C:\Users\danger\Desktop\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9" name="Picture 3" descr="C:\Users\danger\Desktop\змея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  <p:pic>
        <p:nvPicPr>
          <p:cNvPr id="2051" name="Picture 3" descr="E:\Фирменный стиль\logo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68144" y="3921968"/>
            <a:ext cx="1365639" cy="217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124" y="213192"/>
            <a:ext cx="8640960" cy="830997"/>
          </a:xfrm>
          <a:prstGeom prst="rect">
            <a:avLst/>
          </a:prstGeom>
          <a:solidFill>
            <a:srgbClr val="00B05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Технологии  радиационной защиты материалами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серии Абрис</a:t>
            </a:r>
            <a:r>
              <a:rPr lang="ru-RU" sz="2400" b="1" baseline="30000" dirty="0" smtClean="0">
                <a:solidFill>
                  <a:schemeClr val="bg1"/>
                </a:solidFill>
              </a:rPr>
              <a:t>® </a:t>
            </a:r>
            <a:r>
              <a:rPr lang="ru-RU" sz="2400" b="1" dirty="0" smtClean="0">
                <a:solidFill>
                  <a:schemeClr val="bg1"/>
                </a:solidFill>
              </a:rPr>
              <a:t>РЗ</a:t>
            </a:r>
            <a:endParaRPr lang="ru-RU" sz="2400" b="1" baseline="30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933056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8" name="Picture 2" descr="C:\Users\danger\Desktop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9" name="Picture 3" descr="C:\Users\danger\Desktop\змея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  <p:pic>
        <p:nvPicPr>
          <p:cNvPr id="2051" name="Picture 3" descr="E:\Фирменный стиль\logo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36296" y="4941168"/>
            <a:ext cx="1149615" cy="165618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39552" y="1340768"/>
            <a:ext cx="809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" name="Picture 2" descr="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3568" y="1566663"/>
            <a:ext cx="22322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 rot="10800000" flipV="1">
            <a:off x="611560" y="4184793"/>
            <a:ext cx="2448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Технология защиты самоклеящимся материалом Абрис</a:t>
            </a:r>
            <a:r>
              <a:rPr lang="en-US" sz="1400" b="1" dirty="0" smtClean="0"/>
              <a:t>®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РЗск</a:t>
            </a:r>
            <a:endParaRPr lang="ru-RU" sz="1400" b="1" dirty="0"/>
          </a:p>
        </p:txBody>
      </p:sp>
      <p:pic>
        <p:nvPicPr>
          <p:cNvPr id="17" name="Picture 2" descr="Z:\Сарнаков Н\Абрис РЗ\БСМП\2 00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75856" y="1566663"/>
            <a:ext cx="2232248" cy="243263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 rot="10800000" flipV="1">
            <a:off x="3347864" y="4166790"/>
            <a:ext cx="2232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Технология защиты термопластичным материалом Абрис</a:t>
            </a:r>
            <a:r>
              <a:rPr lang="en-US" sz="1400" b="1" dirty="0" smtClean="0"/>
              <a:t>®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РЗтп</a:t>
            </a:r>
            <a:endParaRPr lang="ru-RU" sz="1400" b="1" dirty="0"/>
          </a:p>
        </p:txBody>
      </p:sp>
      <p:pic>
        <p:nvPicPr>
          <p:cNvPr id="19" name="Picture 4" descr="Z:\Сарнаков Н\Абрис РЗ\фото РЗ панели\Установка и монтаж панели\DSC_1492.JPG"/>
          <p:cNvPicPr>
            <a:picLocks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84168" y="1566663"/>
            <a:ext cx="2235584" cy="252028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6084168" y="4230959"/>
            <a:ext cx="2376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Технология защиты материалом Абрис</a:t>
            </a:r>
            <a:r>
              <a:rPr lang="en-US" sz="1400" b="1" dirty="0" smtClean="0"/>
              <a:t>®</a:t>
            </a:r>
            <a:r>
              <a:rPr lang="ru-RU" sz="1400" b="1" dirty="0" smtClean="0"/>
              <a:t> РЗ (Баритовая панель)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41176" y="199233"/>
            <a:ext cx="8640960" cy="679290"/>
          </a:xfrm>
          <a:prstGeom prst="rect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900" b="1" dirty="0" smtClean="0">
                <a:solidFill>
                  <a:schemeClr val="bg1"/>
                </a:solidFill>
              </a:rPr>
              <a:t>Технология  монтажа покрытия  внутреннего помещения самоклеящимся радиационно-защитным </a:t>
            </a:r>
            <a:r>
              <a:rPr lang="ru-RU" sz="1900" b="1" dirty="0" smtClean="0">
                <a:solidFill>
                  <a:schemeClr val="bg1"/>
                </a:solidFill>
                <a:cs typeface="Arial" charset="0"/>
              </a:rPr>
              <a:t>материалом</a:t>
            </a:r>
            <a:r>
              <a:rPr lang="en-US" sz="19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900" b="1" dirty="0" smtClean="0">
                <a:solidFill>
                  <a:schemeClr val="bg1"/>
                </a:solidFill>
                <a:cs typeface="Arial" charset="0"/>
              </a:rPr>
              <a:t>Абрис</a:t>
            </a:r>
            <a:r>
              <a:rPr lang="ru-RU" sz="1900" b="1" baseline="30000" dirty="0" smtClean="0">
                <a:solidFill>
                  <a:schemeClr val="bg1"/>
                </a:solidFill>
                <a:cs typeface="Arial" charset="0"/>
              </a:rPr>
              <a:t>®</a:t>
            </a:r>
            <a:r>
              <a:rPr lang="ru-RU" sz="19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900" b="1" dirty="0" err="1" smtClean="0">
                <a:solidFill>
                  <a:schemeClr val="bg1"/>
                </a:solidFill>
                <a:cs typeface="Arial" charset="0"/>
              </a:rPr>
              <a:t>РЗск</a:t>
            </a:r>
            <a:endParaRPr lang="ru-RU" sz="19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9218" name="Picture 2" descr="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052737"/>
            <a:ext cx="247494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3314527" y="1052737"/>
            <a:ext cx="239760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tt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56176" y="1052736"/>
            <a:ext cx="2376264" cy="206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528" y="3352924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Самоклеящуюся деталь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Абрис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РЗск01-ДБ нанести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очищенную,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праймированную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поверхность , удалив с детали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антиадгезионную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пленку. 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Прикатать деталь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прикаточным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роликом по оставшемуся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антиадгезионному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слою.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Аналогично нанести последующие детали, накладывая их встык друг на друга, не допуская зазоров.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Приступить к монтажу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фальш-стены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отделочным работам непосредственно после завершения изоляционных работ.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2240" y="33569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5" name="Picture 2" descr="C:\Users\danger\Desktop\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16" name="Picture 3" descr="C:\Users\danger\Desktop\змея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11560" y="142875"/>
            <a:ext cx="8136904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u="sng" dirty="0" smtClean="0">
                <a:latin typeface="Georgia" pitchFamily="18" charset="0"/>
              </a:rPr>
              <a:t>Монтаж радиационно-защитного покрытия  внутренних помещений </a:t>
            </a:r>
            <a:r>
              <a:rPr lang="ru-RU" b="1" u="sng" dirty="0" smtClean="0">
                <a:latin typeface="Georgia" pitchFamily="18" charset="0"/>
                <a:cs typeface="Arial" charset="0"/>
              </a:rPr>
              <a:t>материалом Абрис </a:t>
            </a:r>
            <a:r>
              <a:rPr lang="ru-RU" b="1" u="sng" dirty="0" err="1" smtClean="0">
                <a:latin typeface="Georgia" pitchFamily="18" charset="0"/>
                <a:cs typeface="Arial" charset="0"/>
              </a:rPr>
              <a:t>РЗск</a:t>
            </a:r>
            <a:endParaRPr lang="ru-RU" b="1" u="sng" dirty="0">
              <a:latin typeface="Georgia" pitchFamily="18" charset="0"/>
              <a:cs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3789040"/>
            <a:ext cx="2520280" cy="2160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75856" y="3789040"/>
            <a:ext cx="2448272" cy="2160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7" name="Picture 1" descr="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0800000" flipV="1">
            <a:off x="323528" y="1340769"/>
            <a:ext cx="2448270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47864" y="1340768"/>
            <a:ext cx="23042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6372200" y="1340768"/>
            <a:ext cx="2232248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tt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72200" y="3789040"/>
            <a:ext cx="22322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335699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dirty="0" smtClean="0">
                <a:latin typeface="Georgia" pitchFamily="18" charset="0"/>
              </a:rPr>
              <a:t>Фото 1                                                    фото 2                                                                                                       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40" y="33569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dirty="0" smtClean="0">
                <a:latin typeface="Georgia" pitchFamily="18" charset="0"/>
              </a:rPr>
              <a:t>Фото 3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623731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Фото 4                                                  фото 5                                     фото 6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5" name="Picture 2" descr="C:\Users\danger\Desktop\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16" name="Picture 3" descr="C:\Users\danger\Desktop\змея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1520" y="198653"/>
            <a:ext cx="8640960" cy="648512"/>
          </a:xfrm>
          <a:prstGeom prst="rect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bg1"/>
                </a:solidFill>
              </a:rPr>
              <a:t>Технология монтажа покрытия  внутреннего помещения термопластичным радиационно-защитным </a:t>
            </a:r>
            <a:r>
              <a:rPr lang="ru-RU" b="1" dirty="0" smtClean="0">
                <a:solidFill>
                  <a:schemeClr val="bg1"/>
                </a:solidFill>
                <a:cs typeface="Arial" charset="0"/>
              </a:rPr>
              <a:t>материалом Абрис</a:t>
            </a:r>
            <a:r>
              <a:rPr lang="ru-RU" b="1" baseline="30000" dirty="0" smtClean="0">
                <a:solidFill>
                  <a:schemeClr val="bg1"/>
                </a:solidFill>
                <a:cs typeface="Arial" charset="0"/>
              </a:rPr>
              <a:t>®</a:t>
            </a:r>
            <a:r>
              <a:rPr lang="ru-RU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cs typeface="Arial" charset="0"/>
              </a:rPr>
              <a:t>РЗтп</a:t>
            </a:r>
            <a:endParaRPr lang="ru-RU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3429000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Термопластичную деталь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Абрис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РЗтп01-ДБ наложить на очищенную поверхность, без нанесения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праймера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закрепить механическим способом (анкерными болтами) или металлическими дюбелями  с применением шайб диаметром не менее 50 мм.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Проложить шнур Абрис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РЗск01- Ш по краю после крепления первой детали до накладки следующей.   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Разровнять шнур в месте стыка деталей с помощью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прикаточного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ролика.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Приступить к монтажу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фальш-стены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отделочным работам непосредственно после завершения изоляционных работ                                                                     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40" y="33569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602128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 </a:t>
            </a:r>
            <a:r>
              <a:rPr lang="ru-RU" dirty="0" smtClean="0">
                <a:latin typeface="Georgia" pitchFamily="18" charset="0"/>
              </a:rPr>
              <a:t>                                                                               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5" name="Picture 2" descr="C:\Users\danger\Desktop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16" name="Picture 3" descr="C:\Users\danger\Desktop\змея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  <p:pic>
        <p:nvPicPr>
          <p:cNvPr id="1026" name="Picture 2" descr="Z:\Сарнаков Н\Абрис РЗ\БСМП\2 00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1052736"/>
            <a:ext cx="2448272" cy="2072598"/>
          </a:xfrm>
          <a:prstGeom prst="rect">
            <a:avLst/>
          </a:prstGeom>
          <a:noFill/>
        </p:spPr>
      </p:pic>
      <p:pic>
        <p:nvPicPr>
          <p:cNvPr id="1028" name="Picture 4" descr="Z:\Сарнаков Н\Абрис РЗ\БСМП\2 002.jpg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03848" y="1052736"/>
            <a:ext cx="2448000" cy="2073600"/>
          </a:xfrm>
          <a:prstGeom prst="rect">
            <a:avLst/>
          </a:prstGeom>
          <a:noFill/>
        </p:spPr>
      </p:pic>
      <p:pic>
        <p:nvPicPr>
          <p:cNvPr id="1031" name="Picture 7" descr="Z:\Сарнаков Н\Абрис РЗ\БСМП\2 004.jpg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84168" y="1052736"/>
            <a:ext cx="2448000" cy="207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51163" y="6021388"/>
            <a:ext cx="3241675" cy="431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Основан в 2000 году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idx="1"/>
          </p:nvPr>
        </p:nvSpPr>
        <p:spPr>
          <a:xfrm>
            <a:off x="1835150" y="1268413"/>
            <a:ext cx="6624638" cy="576262"/>
          </a:xfrm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 bwMode="auto">
          <a:xfrm>
            <a:off x="971550" y="764704"/>
            <a:ext cx="72009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latin typeface="+mn-lt"/>
                <a:cs typeface="Times New Roman" pitchFamily="18" charset="0"/>
              </a:rPr>
              <a:t>Один из крупнейших производителей </a:t>
            </a:r>
            <a:r>
              <a:rPr lang="ru-RU" sz="2000" b="1" dirty="0" err="1" smtClean="0">
                <a:latin typeface="+mn-lt"/>
                <a:cs typeface="Times New Roman" pitchFamily="18" charset="0"/>
              </a:rPr>
              <a:t>неотверждаемых</a:t>
            </a:r>
            <a:r>
              <a:rPr lang="ru-RU" sz="2000" b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000" b="1" dirty="0">
                <a:latin typeface="+mn-lt"/>
                <a:cs typeface="Times New Roman" pitchFamily="18" charset="0"/>
              </a:rPr>
              <a:t>герметизирующих материалов</a:t>
            </a:r>
            <a:endParaRPr lang="ru-RU" sz="2000" b="1" dirty="0">
              <a:latin typeface="+mn-lt"/>
            </a:endParaRPr>
          </a:p>
        </p:txBody>
      </p:sp>
      <p:pic>
        <p:nvPicPr>
          <p:cNvPr id="4101" name="Picture 2" descr="Z:\Заря Софья\Буквы\Новая вывеска и территория завода\DSC_3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04556"/>
            <a:ext cx="6624736" cy="451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6" descr="D:\Информационный лист радиационное излучение\фон для заголов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0141"/>
            <a:ext cx="9036497" cy="632555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-35496" y="116632"/>
            <a:ext cx="9144000" cy="4318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ru-RU" sz="2800" b="1" dirty="0" smtClean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ООО «Завод герметизирующих материалов»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11560" y="142875"/>
            <a:ext cx="8136904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u="sng" dirty="0" smtClean="0">
                <a:latin typeface="Georgia" pitchFamily="18" charset="0"/>
              </a:rPr>
              <a:t>Монтаж радиационно-защитного покрытия  внутренних помещений </a:t>
            </a:r>
            <a:r>
              <a:rPr lang="ru-RU" b="1" u="sng" dirty="0" smtClean="0">
                <a:latin typeface="Georgia" pitchFamily="18" charset="0"/>
                <a:cs typeface="Arial" charset="0"/>
              </a:rPr>
              <a:t>материалом Абрис </a:t>
            </a:r>
            <a:r>
              <a:rPr lang="ru-RU" b="1" u="sng" dirty="0" err="1" smtClean="0">
                <a:latin typeface="Georgia" pitchFamily="18" charset="0"/>
                <a:cs typeface="Arial" charset="0"/>
              </a:rPr>
              <a:t>РЗтп</a:t>
            </a:r>
            <a:endParaRPr lang="ru-RU" b="1" u="sng" dirty="0">
              <a:latin typeface="Georgia" pitchFamily="18" charset="0"/>
              <a:cs typeface="Arial" charset="0"/>
            </a:endParaRPr>
          </a:p>
        </p:txBody>
      </p:sp>
      <p:pic>
        <p:nvPicPr>
          <p:cNvPr id="15" name="Picture 2" descr="C:\Users\danger\Desktop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460432" y="6165304"/>
            <a:ext cx="648073" cy="648072"/>
          </a:xfrm>
          <a:prstGeom prst="rect">
            <a:avLst/>
          </a:prstGeom>
          <a:noFill/>
        </p:spPr>
      </p:pic>
      <p:pic>
        <p:nvPicPr>
          <p:cNvPr id="1026" name="Picture 2" descr="Z:\Сарнаков Н\Абрис РЗ\БСМП\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12" y="836712"/>
            <a:ext cx="2880320" cy="2438351"/>
          </a:xfrm>
          <a:prstGeom prst="rect">
            <a:avLst/>
          </a:prstGeom>
          <a:noFill/>
        </p:spPr>
      </p:pic>
      <p:pic>
        <p:nvPicPr>
          <p:cNvPr id="1029" name="Picture 5" descr="Z:\Сарнаков Н\Абрис РЗ\БСМП\2 00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167" y="842425"/>
            <a:ext cx="2890321" cy="2448272"/>
          </a:xfrm>
          <a:prstGeom prst="rect">
            <a:avLst/>
          </a:prstGeom>
          <a:noFill/>
        </p:spPr>
      </p:pic>
      <p:pic>
        <p:nvPicPr>
          <p:cNvPr id="1031" name="Picture 7" descr="Z:\Сарнаков Н\Абрис РЗ\БСМП\2 004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1840" y="842425"/>
            <a:ext cx="2873047" cy="2433640"/>
          </a:xfrm>
          <a:prstGeom prst="rect">
            <a:avLst/>
          </a:prstGeom>
          <a:noFill/>
        </p:spPr>
      </p:pic>
      <p:pic>
        <p:nvPicPr>
          <p:cNvPr id="3" name="Picture 2" descr="Y:\Хоменко\Москва 2\IMG_45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792" y="3501008"/>
            <a:ext cx="2092952" cy="2790603"/>
          </a:xfrm>
          <a:prstGeom prst="rect">
            <a:avLst/>
          </a:prstGeom>
          <a:noFill/>
        </p:spPr>
      </p:pic>
      <p:pic>
        <p:nvPicPr>
          <p:cNvPr id="4" name="Picture 3" descr="Y:\Хоменко\Москва 2\IMG_45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988202" y="3854762"/>
            <a:ext cx="2812405" cy="2109304"/>
          </a:xfrm>
          <a:prstGeom prst="rect">
            <a:avLst/>
          </a:prstGeom>
          <a:noFill/>
        </p:spPr>
      </p:pic>
      <p:pic>
        <p:nvPicPr>
          <p:cNvPr id="5" name="Picture 4" descr="Y:\Хоменко\Москва 2\IMG_458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505100"/>
            <a:ext cx="2123351" cy="2831135"/>
          </a:xfrm>
          <a:prstGeom prst="rect">
            <a:avLst/>
          </a:prstGeom>
          <a:noFill/>
        </p:spPr>
      </p:pic>
      <p:pic>
        <p:nvPicPr>
          <p:cNvPr id="16" name="Picture 3" descr="C:\Users\danger\Desktop\змея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  <p:pic>
        <p:nvPicPr>
          <p:cNvPr id="6" name="Picture 5" descr="Y:\Хоменко\Москва 2\IMG_457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24786" y="3507302"/>
            <a:ext cx="2139702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1520" y="188640"/>
            <a:ext cx="8640960" cy="648512"/>
          </a:xfrm>
          <a:prstGeom prst="rect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bg1"/>
                </a:solidFill>
              </a:rPr>
              <a:t>Технология монтажа покрытия  внутреннего помещения радиационно-защитным </a:t>
            </a:r>
            <a:r>
              <a:rPr lang="ru-RU" b="1" dirty="0" smtClean="0">
                <a:solidFill>
                  <a:schemeClr val="bg1"/>
                </a:solidFill>
                <a:cs typeface="Arial" charset="0"/>
              </a:rPr>
              <a:t>материалом Баритовая панель Абрис</a:t>
            </a:r>
            <a:endParaRPr lang="ru-RU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3212976"/>
            <a:ext cx="84249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монтажа Баритовых панелей используются металлический профиль и кронштейны для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гипсокартона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Панели могут крепиться как в поперечном, так и в продольном направлениях, для крепления панелей к каркасу используют системные крепежные элементы (шурупы).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облицовке стен Баритовыми панелями Абрис, каждая панель по периметру прокладывается лентой Абрис</a:t>
            </a:r>
            <a:r>
              <a:rPr lang="ru-RU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РЗск-01-ЛБ (перед нанесением ленты требуется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обеспылить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торцы панели при помощи кисти или ветоши)  затем в стык монтируется следующая панель.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Поверхность панелей пригодна под различную отделку: облицовку керамической плиткой, окраску, декоративное оштукатуривание.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2240" y="33569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623731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                                                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                                   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pic>
        <p:nvPicPr>
          <p:cNvPr id="15" name="Picture 2" descr="C:\Users\danger\Desktop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16" name="Picture 3" descr="C:\Users\danger\Desktop\змея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496" y="6237376"/>
            <a:ext cx="576000" cy="576000"/>
          </a:xfrm>
          <a:prstGeom prst="rect">
            <a:avLst/>
          </a:prstGeom>
          <a:noFill/>
        </p:spPr>
      </p:pic>
      <p:pic>
        <p:nvPicPr>
          <p:cNvPr id="1026" name="Picture 2" descr="Z:\Сарнаков Н\Абрис РЗ\фото РЗ панели\Установка и монтаж панели\DSC_147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998731"/>
            <a:ext cx="2708039" cy="2214245"/>
          </a:xfrm>
          <a:prstGeom prst="rect">
            <a:avLst/>
          </a:prstGeom>
          <a:noFill/>
        </p:spPr>
      </p:pic>
      <p:pic>
        <p:nvPicPr>
          <p:cNvPr id="1028" name="Picture 4" descr="Z:\Сарнаков Н\Абрис РЗ\фото РЗ панели\Установка и монтаж панели\DSC_1492.JPG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95970" y="998730"/>
            <a:ext cx="2710401" cy="2214246"/>
          </a:xfrm>
          <a:prstGeom prst="rect">
            <a:avLst/>
          </a:prstGeom>
          <a:noFill/>
        </p:spPr>
      </p:pic>
      <p:pic>
        <p:nvPicPr>
          <p:cNvPr id="2051" name="Picture 3" descr="Y:\Хоменко\Москва 2\IMG_45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5" y="998731"/>
            <a:ext cx="2952328" cy="2214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11560" y="142875"/>
            <a:ext cx="8136904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Монтаж радиационно-защитного покрытия  внутренних помещений </a:t>
            </a:r>
            <a:r>
              <a:rPr lang="ru-RU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  <a:cs typeface="Arial" charset="0"/>
              </a:rPr>
              <a:t>материалом Абрис РЗ(баритовая панель)</a:t>
            </a:r>
            <a:endParaRPr lang="ru-RU" b="1" u="sng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284984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Фото 1                                               фото 2                                                                                                      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32849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Фото 3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60932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Фото 4                                                  фото 5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                                   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фото 6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pic>
        <p:nvPicPr>
          <p:cNvPr id="15" name="Picture 2" descr="C:\Users\danger\Desktop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16" name="Picture 3" descr="C:\Users\danger\Desktop\змея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  <p:pic>
        <p:nvPicPr>
          <p:cNvPr id="1026" name="Picture 2" descr="Z:\Сарнаков Н\Абрис РЗ\фото РЗ панели\Установка и монтаж панели\DSC_14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24744"/>
            <a:ext cx="2377791" cy="1944216"/>
          </a:xfrm>
          <a:prstGeom prst="rect">
            <a:avLst/>
          </a:prstGeom>
          <a:noFill/>
        </p:spPr>
      </p:pic>
      <p:pic>
        <p:nvPicPr>
          <p:cNvPr id="1027" name="Picture 3" descr="Z:\Сарнаков Н\Абрис РЗ\фото РЗ панели\Установка и монтаж панели\DSC_1503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124744"/>
            <a:ext cx="2379600" cy="1944000"/>
          </a:xfrm>
          <a:prstGeom prst="rect">
            <a:avLst/>
          </a:prstGeom>
          <a:noFill/>
        </p:spPr>
      </p:pic>
      <p:pic>
        <p:nvPicPr>
          <p:cNvPr id="1028" name="Picture 4" descr="Z:\Сарнаков Н\Абрис РЗ\фото РЗ панели\Установка и монтаж панели\DSC_1492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1124744"/>
            <a:ext cx="2379600" cy="1944000"/>
          </a:xfrm>
          <a:prstGeom prst="rect">
            <a:avLst/>
          </a:prstGeom>
          <a:noFill/>
        </p:spPr>
      </p:pic>
      <p:pic>
        <p:nvPicPr>
          <p:cNvPr id="1029" name="Picture 5" descr="Z:\Сарнаков Н\Абрис РЗ\фото РЗ панели\Установка и монтаж панели\DSC_1499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077072"/>
            <a:ext cx="2387681" cy="1944000"/>
          </a:xfrm>
          <a:prstGeom prst="rect">
            <a:avLst/>
          </a:prstGeom>
          <a:noFill/>
        </p:spPr>
      </p:pic>
      <p:pic>
        <p:nvPicPr>
          <p:cNvPr id="1030" name="Picture 6" descr="C:\Documents and Settings\User\Рабочий стол\Фотографии Интан Ростов\Ростов Интан 3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4077072"/>
            <a:ext cx="2379600" cy="1944000"/>
          </a:xfrm>
          <a:prstGeom prst="rect">
            <a:avLst/>
          </a:prstGeom>
          <a:noFill/>
        </p:spPr>
      </p:pic>
      <p:pic>
        <p:nvPicPr>
          <p:cNvPr id="1031" name="Picture 7" descr="C:\Documents and Settings\User\Рабочий стол\Фотографии Интан Ростов\Ростов Интан.jpg"/>
          <p:cNvPicPr>
            <a:picLocks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300192" y="4077072"/>
            <a:ext cx="2379600" cy="19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Радиационно-защитные жалюзи Абрис</a:t>
            </a:r>
            <a:r>
              <a:rPr lang="ru-RU" sz="2400" b="1" baseline="30000" dirty="0" smtClean="0">
                <a:solidFill>
                  <a:schemeClr val="bg1"/>
                </a:solidFill>
              </a:rPr>
              <a:t> 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®</a:t>
            </a:r>
            <a:r>
              <a:rPr lang="ru-RU" sz="2400" b="1" dirty="0" smtClean="0">
                <a:solidFill>
                  <a:schemeClr val="bg1"/>
                </a:solidFill>
              </a:rPr>
              <a:t> РЗ 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75656" y="4437112"/>
          <a:ext cx="6096000" cy="2012186"/>
        </p:xfrm>
        <a:graphic>
          <a:graphicData uri="http://schemas.openxmlformats.org/drawingml/2006/table">
            <a:tbl>
              <a:tblPr/>
              <a:tblGrid>
                <a:gridCol w="1647489"/>
                <a:gridCol w="1316248"/>
                <a:gridCol w="1153533"/>
                <a:gridCol w="1978730"/>
              </a:tblGrid>
              <a:tr h="439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Наименование изделия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Times New Roman"/>
                          <a:cs typeface="Times New Roman"/>
                        </a:rPr>
                        <a:t>Назначение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Times New Roman"/>
                          <a:cs typeface="Times New Roman"/>
                        </a:rPr>
                        <a:t>изделия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Calibri"/>
                          <a:ea typeface="Times New Roman"/>
                          <a:cs typeface="Times New Roman"/>
                        </a:rPr>
                        <a:t>Pbэкв</a:t>
                      </a: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, мм при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U= 100 кВ,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Примечание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Радиационно-защитные жалюзи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- горизонтальные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- вертикальные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- рулонные</a:t>
                      </a:r>
                    </a:p>
                  </a:txBody>
                  <a:tcPr marL="62791" marR="627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защита оконного проема</a:t>
                      </a:r>
                    </a:p>
                  </a:txBody>
                  <a:tcPr marL="62791" marR="627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Calibri"/>
                          <a:ea typeface="Times New Roman"/>
                          <a:cs typeface="Times New Roman"/>
                        </a:rPr>
                        <a:t>0,</a:t>
                      </a:r>
                      <a:r>
                        <a:rPr lang="en-US" sz="1200" dirty="0" smtClean="0">
                          <a:latin typeface="Calibri"/>
                          <a:ea typeface="Times New Roman"/>
                          <a:cs typeface="Times New Roman"/>
                        </a:rPr>
                        <a:t>2-0,</a:t>
                      </a:r>
                      <a:r>
                        <a:rPr lang="ru-RU" sz="1200" dirty="0" smtClean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2791" marR="627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- производятся как единичные изделия согласно технического задания Заказчика;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- свинцовый эквивалент обеспечивается толщиной изделия</a:t>
                      </a:r>
                    </a:p>
                  </a:txBody>
                  <a:tcPr marL="62791" marR="627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Picture 2" descr="C:\Users\danger\Desktop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16" name="Picture 3" descr="C:\Users\danger\Desktop\змея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  <p:pic>
        <p:nvPicPr>
          <p:cNvPr id="1026" name="Picture 2" descr="Y:\Сарнаков Н\Заявки Легкое дыхание\Легкое дыхание (2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7543" y="908719"/>
            <a:ext cx="6135258" cy="3451083"/>
          </a:xfrm>
          <a:prstGeom prst="rect">
            <a:avLst/>
          </a:prstGeom>
          <a:noFill/>
        </p:spPr>
      </p:pic>
      <p:pic>
        <p:nvPicPr>
          <p:cNvPr id="1027" name="Picture 3" descr="Y:\Сарнаков Н\Заявки Легкое дыхание\фото жалюзи Абрис (Легкое дыхание)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32240" y="892718"/>
            <a:ext cx="1953217" cy="3472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Радиационно-защитные шторки Абрис</a:t>
            </a:r>
            <a:r>
              <a:rPr lang="ru-RU" sz="2400" b="1" baseline="30000" dirty="0" smtClean="0">
                <a:solidFill>
                  <a:schemeClr val="bg1"/>
                </a:solidFill>
              </a:rPr>
              <a:t> ®</a:t>
            </a:r>
            <a:r>
              <a:rPr lang="ru-RU" sz="2400" b="1" dirty="0" smtClean="0">
                <a:solidFill>
                  <a:schemeClr val="bg1"/>
                </a:solidFill>
              </a:rPr>
              <a:t> РЗ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D:\документы раб.стола\фото применение герметиков\Фото  РЗ\РЗ-шторки\DSC_4058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12160" y="1259163"/>
            <a:ext cx="2776032" cy="266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документы раб.стола\РЗ\1 Профессорская клиника\16.07.17 первая профессорская клинника\IMG_20160717_160919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3848" y="1259163"/>
            <a:ext cx="273630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vnii-oborony.ru/images/product_images/popup_images/119_0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1490" y="1259163"/>
            <a:ext cx="2800350" cy="267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danger\Desktop\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8" name="Picture 3" descr="C:\Users\danger\Desktop\змея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691680" y="4358222"/>
          <a:ext cx="6096000" cy="1892808"/>
        </p:xfrm>
        <a:graphic>
          <a:graphicData uri="http://schemas.openxmlformats.org/drawingml/2006/table">
            <a:tbl>
              <a:tblPr/>
              <a:tblGrid>
                <a:gridCol w="1647489"/>
                <a:gridCol w="1316248"/>
                <a:gridCol w="1153533"/>
                <a:gridCol w="1978730"/>
              </a:tblGrid>
              <a:tr h="385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Наименование изделия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Назначение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изделия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Times New Roman"/>
                          <a:cs typeface="Times New Roman"/>
                        </a:rPr>
                        <a:t>Pbэкв, мм при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Times New Roman"/>
                          <a:cs typeface="Times New Roman"/>
                        </a:rPr>
                        <a:t>U= 100 кВ,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Times New Roman"/>
                          <a:cs typeface="Times New Roman"/>
                        </a:rPr>
                        <a:t>Примечание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7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Радиационно-защитная штора</a:t>
                      </a:r>
                    </a:p>
                  </a:txBody>
                  <a:tcPr marL="62791" marR="627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защита оконного  и дверного проема</a:t>
                      </a:r>
                    </a:p>
                  </a:txBody>
                  <a:tcPr marL="62791" marR="627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0,3-1,0</a:t>
                      </a:r>
                    </a:p>
                  </a:txBody>
                  <a:tcPr marL="62791" marR="627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- производятся как единичные изделия согласно технического задания Заказчика;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- свинцовый эквивалент обеспечивается толщиной изделия</a:t>
                      </a:r>
                    </a:p>
                  </a:txBody>
                  <a:tcPr marL="62791" marR="627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Z:\Сарнаков Н\Каталог 15\каталог 15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Z:\Сарнаков Н\Каталог 15\каталог 15_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788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Z:\Сарнаков Н\Каталог 15\каталог 15_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Z:\Сарнаков Н\Каталог 15\каталог 15_2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3093" y="0"/>
            <a:ext cx="923709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Z:\Сарнаков Н\Каталог 15\каталог 15_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3093" y="0"/>
            <a:ext cx="923709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2627313" y="2708275"/>
            <a:ext cx="3889375" cy="1077913"/>
          </a:xfrm>
          <a:prstGeom prst="rect">
            <a:avLst/>
          </a:prstGeom>
          <a:solidFill>
            <a:srgbClr val="FFFF0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Более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70</a:t>
            </a:r>
            <a:r>
              <a:rPr lang="ru-RU" sz="2000" b="1" dirty="0">
                <a:latin typeface="+mn-lt"/>
              </a:rPr>
              <a:t> регионов России,</a:t>
            </a:r>
          </a:p>
          <a:p>
            <a:pPr algn="ctr"/>
            <a:r>
              <a:rPr lang="ru-RU" sz="2000" b="1" dirty="0">
                <a:latin typeface="+mn-lt"/>
              </a:rPr>
              <a:t>а также страны Ближнего и Дальнего Зарубежья</a:t>
            </a:r>
          </a:p>
        </p:txBody>
      </p:sp>
      <p:pic>
        <p:nvPicPr>
          <p:cNvPr id="5126" name="Picture 2" descr="http://www.hramy.ru/images/flag/bashf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268413"/>
            <a:ext cx="47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 descr="http://www.hramy.ru/images/flag/komif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773238"/>
            <a:ext cx="4762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 descr="http://www.hramy.ru/images/flag/chuvf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4508500"/>
            <a:ext cx="47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8" descr="http://www.hramy.ru/images/flag/mordovf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2205038"/>
            <a:ext cx="4762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http://www.hramy.ru/images/flag/marif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188" y="393382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2" descr="http://www.hramy.ru/images/flag/tatarf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2420938"/>
            <a:ext cx="4762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4" descr="http://www.hramy.ru/images/flag/udmurf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5600" y="5084763"/>
            <a:ext cx="4762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6" descr="http://www.hramy.ru/images/flag/krasf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875" y="587692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8" descr="http://www.hramy.ru/images/flag/altkrf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8313" y="314166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0" descr="http://www.hramy.ru/images/flag/kryarf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6825" y="573246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2" descr="http://www.hramy.ru/images/flag/primfl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88350" y="515778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24" descr="http://www.hramy.ru/images/flag/stavrf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494188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26" descr="http://www.hramy.ru/images/flag/khabarfl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16463" y="458152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28" descr="http://www.hramy.ru/images/flag/amurfl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16913" y="2349500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30" descr="http://www.hramy.ru/images/flag/arhfl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24750" y="249237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32" descr="http://www.hramy.ru/images/flag/astrafl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72225" y="486886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34" descr="http://www.hramy.ru/images/flag/astrafl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42988" y="198913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36" descr="http://www.hramy.ru/images/flag/belgorfl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03350" y="4508500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4" name="Picture 38" descr="http://www.hramy.ru/images/flag/bryanfl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19925" y="126841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5" name="Picture 40" descr="http://www.hramy.ru/images/flag/vloblfl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524750" y="3213100"/>
            <a:ext cx="4762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6" name="Picture 42" descr="http://www.hramy.ru/images/flag/voloblfl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316913" y="306863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7" name="Picture 44" descr="http://www.hramy.ru/images/flag/voronfl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804025" y="3644900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8" name="Picture 46" descr="http://www.hramy.ru/images/flag/ivanfl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092950" y="443706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9" name="Picture 48" descr="http://www.hramy.ru/images/flag/irkutfl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87450" y="270827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" name="Picture 50" descr="http://www.hramy.ru/images/flag/kalinfl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804025" y="206057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1" name="Picture 52" descr="http://www.hramy.ru/images/flag/kalugafl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763713" y="162877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2" name="Picture 54" descr="http://www.hramy.ru/images/flag/kamchfl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55650" y="371633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3" name="Picture 56" descr="http://www.hramy.ru/images/flag/kemerfl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524750" y="5084763"/>
            <a:ext cx="4762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4" name="Picture 58" descr="http://www.hramy.ru/images/flag/kirovfl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979613" y="263683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5" name="Picture 60" descr="http://www.hramy.ru/images/flag/kostrfl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227763" y="148431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6" name="Picture 62" descr="http://www.hramy.ru/images/flag/kurganfl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316913" y="3789363"/>
            <a:ext cx="4762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7" name="Picture 64" descr="http://www.hramy.ru/images/flag/kurskfl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084888" y="580548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8" name="Picture 66" descr="http://www.hramy.ru/images/flag/leninfl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411413" y="1268413"/>
            <a:ext cx="4762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9" name="Picture 68" descr="http://www.hramy.ru/images/flag/lipetskfl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172450" y="443706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0" name="Picture 70" descr="http://www.hramy.ru/images/flag/mosoblfl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292725" y="400526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1" name="Picture 72" descr="http://www.hramy.ru/images/flag/murmfl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23850" y="105251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2" name="Picture 74" descr="http://www.hramy.ru/images/flag/nngorfl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356100" y="134143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3" name="Picture 76" descr="http://www.hramy.ru/images/flag/novgfl.jp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2051050" y="3213100"/>
            <a:ext cx="47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4" name="Picture 78" descr="http://www.hramy.ru/images/flag/novsibfl.jpg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3779838" y="191611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5" name="Picture 80" descr="http://www.hramy.ru/images/flag/omskfl.jp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885113" y="566102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6" name="Picture 82" descr="http://www.hramy.ru/images/flag/orenbfl.jpg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51050" y="400526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7" name="Picture 84" descr="http://www.hramy.ru/images/flag/orelfl.jpg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68313" y="4292600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8" name="Picture 86" descr="http://www.hramy.ru/images/flag/penzafl.jpg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403350" y="350043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9" name="Picture 88" descr="http://www.hramy.ru/images/flag/permoblfl.jpg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059113" y="465296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0" name="Picture 90" descr="http://www.hramy.ru/images/flag/rndfl.jpg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572000" y="220503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" name="Picture 92" descr="http://www.hramy.ru/images/flag/ryazfl.jpg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5076825" y="170021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2" name="Picture 94" descr="http://www.hramy.ru/images/flag/samarfl.jpg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3348038" y="1268413"/>
            <a:ext cx="4762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3" name="Picture 96" descr="http://www.hramy.ru/images/flag/saratfl.jpg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3924300" y="479742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4" name="Picture 98" descr="http://www.hramy.ru/images/flag/sakhalfl.jpg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3059113" y="400526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5" name="Picture 100" descr="http://www.hramy.ru/images/flag/sverdfl.jpg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2987675" y="206057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6" name="Picture 102" descr="http://www.hramy.ru/images/flag/smolfl.jp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2051050" y="4724400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7" name="Picture 104" descr="http://www.hramy.ru/images/flag/tambfl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4067175" y="5805488"/>
            <a:ext cx="47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8" name="Picture 106" descr="http://www.hramy.ru/images/flag/tverfl.jpg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468313" y="580548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9" name="Picture 108" descr="http://www.hramy.ru/images/flag/tomskfl.jpg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2555875" y="5300663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0" name="Picture 110" descr="http://www.hramy.ru/images/flag/tulafl.jpg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3348038" y="558958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" name="Picture 112" descr="http://www.hramy.ru/images/flag/tyumenfl.jpg"/>
          <p:cNvPicPr>
            <a:picLocks noChangeAspect="1" noChangeArrowheads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6732588" y="5373688"/>
            <a:ext cx="47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2" name="Picture 114" descr="http://www.hramy.ru/images/flag/ulyanfl.jpg"/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4140200" y="4076700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3" name="Picture 116" descr="http://www.hramy.ru/images/flag/chelfl.jpg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4427538" y="522922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4" name="Picture 118" descr="http://www.hramy.ru/images/flag/chitafl.jpg"/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1187450" y="522922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5" name="Picture 120" descr="http://www.hramy.ru/images/flag/yaroslfl.jpg"/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>
            <a:off x="1692275" y="587692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6" name="Picture 122" descr="http://www.hramy.ru/images/flag/mosfl.jpg"/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7164388" y="5876925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7" name="Picture 124" descr="http://www.hramy.ru/images/flag/spbfl.jpg"/>
          <p:cNvPicPr>
            <a:picLocks noChangeAspect="1" noChangeArrowheads="1"/>
          </p:cNvPicPr>
          <p:nvPr/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5795963" y="2133600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8" name="Picture 126" descr="http://www.hramy.ru/images/flag/hantfl.jpg"/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6227763" y="4076700"/>
            <a:ext cx="4762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9" name="Picture 128" descr="http://www.hramy.ru/images/flag/chukchfl.jpg"/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>
            <a:off x="5508625" y="1268413"/>
            <a:ext cx="4762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90" name="Picture 130" descr="http://www.hramy.ru/images/flag/chechfl.jpg"/>
          <p:cNvPicPr>
            <a:picLocks noChangeAspect="1" noChangeArrowheads="1"/>
          </p:cNvPicPr>
          <p:nvPr/>
        </p:nvPicPr>
        <p:blipFill>
          <a:blip r:embed="rId65" cstate="print"/>
          <a:srcRect/>
          <a:stretch>
            <a:fillRect/>
          </a:stretch>
        </p:blipFill>
        <p:spPr bwMode="auto">
          <a:xfrm>
            <a:off x="6804025" y="2852738"/>
            <a:ext cx="476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22" descr="Z:\Резцова А\Лого\logo2.png"/>
          <p:cNvPicPr>
            <a:picLocks noChangeAspect="1" noChangeArrowheads="1"/>
          </p:cNvPicPr>
          <p:nvPr/>
        </p:nvPicPr>
        <p:blipFill>
          <a:blip r:embed="rId66" cstate="print"/>
          <a:srcRect/>
          <a:stretch>
            <a:fillRect/>
          </a:stretch>
        </p:blipFill>
        <p:spPr bwMode="auto">
          <a:xfrm>
            <a:off x="7956376" y="764704"/>
            <a:ext cx="105945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6" descr="D:\Информационный лист радиационное излучение\фон для заголовка.png"/>
          <p:cNvPicPr>
            <a:picLocks noChangeAspect="1" noChangeArrowheads="1"/>
          </p:cNvPicPr>
          <p:nvPr/>
        </p:nvPicPr>
        <p:blipFill>
          <a:blip r:embed="rId67" cstate="print"/>
          <a:srcRect/>
          <a:stretch>
            <a:fillRect/>
          </a:stretch>
        </p:blipFill>
        <p:spPr bwMode="auto">
          <a:xfrm>
            <a:off x="-1" y="60141"/>
            <a:ext cx="9036497" cy="632555"/>
          </a:xfrm>
          <a:prstGeom prst="rect">
            <a:avLst/>
          </a:prstGeom>
          <a:noFill/>
        </p:spPr>
      </p:pic>
      <p:sp>
        <p:nvSpPr>
          <p:cNvPr id="76" name="Прямоугольник 75"/>
          <p:cNvSpPr/>
          <p:nvPr/>
        </p:nvSpPr>
        <p:spPr>
          <a:xfrm>
            <a:off x="323528" y="116632"/>
            <a:ext cx="81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+mj-lt"/>
              </a:rPr>
              <a:t>География потребителей продукции Абрис</a:t>
            </a:r>
            <a:r>
              <a:rPr lang="ru-RU" sz="2800" b="1" baseline="30000" dirty="0">
                <a:solidFill>
                  <a:schemeClr val="bg1"/>
                </a:solidFill>
                <a:latin typeface="+mj-lt"/>
              </a:rPr>
              <a:t>®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Z:\Сарнаков Н\Каталог 15\каталог 15_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367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Информационный лист радиационное излучение\маты\маты слайды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2356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Информационный лист радиационное излучение\маты\маты слайды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2356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Информационный лист радиационное излучение\маты\маты слайды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123" y="0"/>
            <a:ext cx="92356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Z:\Сарнаков Н\Каталог 15\каталог 15_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2730" y="0"/>
            <a:ext cx="92367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nger\Desktop\Презентация для Сарова -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123" y="0"/>
            <a:ext cx="923563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910461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Georgia" pitchFamily="18" charset="0"/>
              </a:rPr>
              <a:t>Преимущества  радиационно-защитного материала Абрис РЗ</a:t>
            </a:r>
            <a:endParaRPr lang="ru-RU" b="1" u="sng" dirty="0"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556792"/>
            <a:ext cx="6954566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smtClean="0"/>
              <a:t> </a:t>
            </a:r>
            <a:r>
              <a:rPr lang="ru-RU" sz="1600" b="1" dirty="0" smtClean="0">
                <a:latin typeface="Georgia" pitchFamily="18" charset="0"/>
              </a:rPr>
              <a:t>технологичность его нанесения за счет самоклеящихся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Georgia" pitchFamily="18" charset="0"/>
              </a:rPr>
              <a:t>    свойств материала;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 b="1" dirty="0" smtClean="0">
                <a:latin typeface="Georgia" pitchFamily="18" charset="0"/>
              </a:rPr>
              <a:t> надежность герметизации  поверхностей сложной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Georgia" pitchFamily="18" charset="0"/>
              </a:rPr>
              <a:t>   конфигурации, криволинейных поверхностей и мест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Georgia" pitchFamily="18" charset="0"/>
              </a:rPr>
              <a:t>   примыканий различных  конструктивных элементов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Georgia" pitchFamily="18" charset="0"/>
              </a:rPr>
              <a:t>   помещения за счет </a:t>
            </a:r>
            <a:r>
              <a:rPr lang="ru-RU" sz="1600" b="1" dirty="0" err="1" smtClean="0">
                <a:latin typeface="Georgia" pitchFamily="18" charset="0"/>
              </a:rPr>
              <a:t>пласто-эластичных</a:t>
            </a:r>
            <a:r>
              <a:rPr lang="ru-RU" sz="1600" b="1" dirty="0" smtClean="0">
                <a:latin typeface="Georgia" pitchFamily="18" charset="0"/>
              </a:rPr>
              <a:t> свойств материала;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 b="1" dirty="0" smtClean="0">
                <a:latin typeface="Georgia" pitchFamily="18" charset="0"/>
              </a:rPr>
              <a:t> возможность регулирования толщины защитного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Georgia" pitchFamily="18" charset="0"/>
              </a:rPr>
              <a:t>   покрытия путем послойного наложения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Georgia" pitchFamily="18" charset="0"/>
              </a:rPr>
              <a:t>   герметизирующего материала;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 b="1" dirty="0" smtClean="0">
                <a:latin typeface="Georgia" pitchFamily="18" charset="0"/>
              </a:rPr>
              <a:t> возможность изготовления материала непосредственно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Georgia" pitchFamily="18" charset="0"/>
              </a:rPr>
              <a:t>   требуемого размера по толщине, ширине и длине;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 b="1" dirty="0" smtClean="0">
                <a:latin typeface="Georgia" pitchFamily="18" charset="0"/>
              </a:rPr>
              <a:t> легкость механической обработки (резки в   размер,     крепления);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 b="1" dirty="0" smtClean="0">
                <a:latin typeface="Georgia" pitchFamily="18" charset="0"/>
              </a:rPr>
              <a:t> экологическая безопасность.</a:t>
            </a:r>
            <a:endParaRPr lang="ru-RU" sz="2000" b="1" dirty="0"/>
          </a:p>
        </p:txBody>
      </p:sp>
      <p:pic>
        <p:nvPicPr>
          <p:cNvPr id="8" name="Picture 4" descr="E:\Фирменный стиль\logo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36296" y="1052736"/>
            <a:ext cx="1539820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nger\Desktop\ж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2356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anger\Desktop\Презентация для Сарова -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123" y="0"/>
            <a:ext cx="9235635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5981" y="908721"/>
            <a:ext cx="3693130" cy="51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60032" y="908720"/>
            <a:ext cx="3531119" cy="51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85852" y="6021288"/>
            <a:ext cx="671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Лицензия на осуществление деятельности в области использования источников ионизирующего излучения (генерирующих)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№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77.99.15.002.Л.000026.02.10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anger\Desktop\Презентация для Сарова -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123" y="0"/>
            <a:ext cx="9235635" cy="6858000"/>
          </a:xfrm>
          <a:prstGeom prst="rect">
            <a:avLst/>
          </a:prstGeom>
          <a:noFill/>
        </p:spPr>
      </p:pic>
      <p:pic>
        <p:nvPicPr>
          <p:cNvPr id="8194" name="Picture 2" descr="C:\Users\danger\Desktop\thumb_atomexpo-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4005316" cy="5688632"/>
          </a:xfrm>
          <a:prstGeom prst="rect">
            <a:avLst/>
          </a:prstGeom>
          <a:noFill/>
        </p:spPr>
      </p:pic>
      <p:pic>
        <p:nvPicPr>
          <p:cNvPr id="8195" name="Picture 3" descr="Q:\Загрузки\thumb_zdrav201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1774" y="981360"/>
            <a:ext cx="4116690" cy="568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anger\Desktop\о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2356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403" y="764704"/>
            <a:ext cx="2853085" cy="1829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403" y="2666092"/>
            <a:ext cx="2853085" cy="18280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403" y="4581128"/>
            <a:ext cx="2853085" cy="17565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50" name="Прямоугольник 6"/>
          <p:cNvSpPr>
            <a:spLocks noChangeArrowheads="1"/>
          </p:cNvSpPr>
          <p:nvPr/>
        </p:nvSpPr>
        <p:spPr bwMode="auto">
          <a:xfrm>
            <a:off x="1511101" y="1474887"/>
            <a:ext cx="363696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b="1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Задачи НТЦ:</a:t>
            </a:r>
            <a:endParaRPr lang="ru-RU" sz="2200" b="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b="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u="sng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разработка</a:t>
            </a:r>
            <a:r>
              <a:rPr lang="ru-RU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современных герметизирующих материалов и технологий герметизации; </a:t>
            </a:r>
            <a:endParaRPr lang="en-US" b="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b="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u="sng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усовершенствование  </a:t>
            </a:r>
            <a:r>
              <a:rPr lang="ru-RU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производственных процессов предприятия;</a:t>
            </a:r>
            <a:endParaRPr lang="en-US" b="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b="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Tx/>
              <a:buAutoNum type="arabicPeriod" startAt="3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u="sng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доработка</a:t>
            </a:r>
            <a:r>
              <a:rPr lang="ru-RU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существующих серийных материалов под специальные требования заказчиков.</a:t>
            </a:r>
          </a:p>
        </p:txBody>
      </p:sp>
      <p:pic>
        <p:nvPicPr>
          <p:cNvPr id="9" name="Picture 26" descr="D:\Информационный лист радиационное излучение\фон для заголов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60141"/>
            <a:ext cx="9036497" cy="632555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-251520" y="116632"/>
            <a:ext cx="9144000" cy="4318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ru-RU" sz="2200" b="1" dirty="0" smtClean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Научно-технический центр завода герметизирующих материалов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6"/>
          <p:cNvSpPr txBox="1">
            <a:spLocks noChangeArrowheads="1"/>
          </p:cNvSpPr>
          <p:nvPr/>
        </p:nvSpPr>
        <p:spPr bwMode="auto">
          <a:xfrm>
            <a:off x="359532" y="620688"/>
            <a:ext cx="84249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dirty="0">
                <a:solidFill>
                  <a:srgbClr val="006600"/>
                </a:solidFill>
                <a:latin typeface="+mj-lt"/>
              </a:rPr>
              <a:t>Спасибо </a:t>
            </a:r>
            <a:r>
              <a:rPr lang="ru-RU" sz="6000" b="1" dirty="0" smtClean="0">
                <a:solidFill>
                  <a:srgbClr val="006600"/>
                </a:solidFill>
                <a:latin typeface="+mj-lt"/>
              </a:rPr>
              <a:t>за</a:t>
            </a:r>
            <a:r>
              <a:rPr lang="en-US" sz="6000" b="1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ru-RU" sz="6000" b="1" dirty="0" smtClean="0">
                <a:solidFill>
                  <a:srgbClr val="006600"/>
                </a:solidFill>
                <a:latin typeface="+mj-lt"/>
              </a:rPr>
              <a:t>внимание</a:t>
            </a:r>
            <a:r>
              <a:rPr lang="ru-RU" sz="6000" b="1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6943" y="3482565"/>
            <a:ext cx="8230115" cy="16026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ООО «Завод герметизирующих материалов»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606000, Нижегородская область, г. Дзержинск,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ш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Автозаводское,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55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тел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./факс (8313) 27-50-78</a:t>
            </a:r>
            <a:r>
              <a:rPr lang="ru-RU" sz="2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ru-RU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27-57-85,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(831)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2600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-316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e-mail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: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abris@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zgm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ru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772" y="5807586"/>
            <a:ext cx="4104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err="1" smtClean="0">
                <a:solidFill>
                  <a:srgbClr val="006600"/>
                </a:solidFill>
                <a:latin typeface="+mn-lt"/>
              </a:rPr>
              <a:t>www.zgm.ru</a:t>
            </a:r>
            <a:endParaRPr lang="ru-RU" sz="5000" dirty="0">
              <a:solidFill>
                <a:srgbClr val="006600"/>
              </a:solidFill>
              <a:latin typeface="+mn-lt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493340" y="4869160"/>
            <a:ext cx="6157321" cy="372483"/>
            <a:chOff x="467544" y="4784709"/>
            <a:chExt cx="6157321" cy="372483"/>
          </a:xfrm>
        </p:grpSpPr>
        <p:pic>
          <p:nvPicPr>
            <p:cNvPr id="14" name="Picture 3" descr="C:\Users\danger\AppData\Local\Temp\Rar$DR85.792\Twitter_Logo_White_On_Blue\Twitter_Logo_White_On_Blu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6202" y="4794001"/>
              <a:ext cx="360040" cy="360040"/>
            </a:xfrm>
            <a:prstGeom prst="rect">
              <a:avLst/>
            </a:prstGeom>
            <a:noFill/>
          </p:spPr>
        </p:pic>
        <p:pic>
          <p:nvPicPr>
            <p:cNvPr id="15" name="Picture 5" descr="C:\Users\danger\AppData\Local\Temp\Rar$DR04.496\YouTube-social_icon_pack-red-PNG\128px\YouTube-social-square_red_128px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4794001"/>
              <a:ext cx="361704" cy="361704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3775543" y="4784709"/>
              <a:ext cx="1263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@</a:t>
              </a:r>
              <a:r>
                <a:rPr lang="en-US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ooo_zgm</a:t>
              </a:r>
              <a:endPara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584" y="4784709"/>
              <a:ext cx="2457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youtube.com/</a:t>
              </a:r>
              <a:r>
                <a:rPr lang="en-US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zgmvideo</a:t>
              </a:r>
              <a:endPara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</p:txBody>
        </p:sp>
        <p:pic>
          <p:nvPicPr>
            <p:cNvPr id="18" name="Picture 6" descr="Y:\Сарнаков Н\Instagram-v051916_20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20072" y="4794001"/>
              <a:ext cx="363191" cy="363191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5580605" y="4784709"/>
              <a:ext cx="1044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@</a:t>
              </a:r>
              <a:r>
                <a:rPr lang="en-US" b="1" dirty="0" err="1" smtClean="0">
                  <a:latin typeface="+mn-lt"/>
                </a:rPr>
                <a:t>zgm.ru</a:t>
              </a:r>
              <a:endParaRPr lang="en-US" b="1" dirty="0">
                <a:latin typeface="+mn-lt"/>
              </a:endParaRPr>
            </a:p>
          </p:txBody>
        </p:sp>
      </p:grpSp>
      <p:pic>
        <p:nvPicPr>
          <p:cNvPr id="21" name="Picture 7" descr="Y:\Сарнаков Н\vebinary.jpg"/>
          <p:cNvPicPr>
            <a:picLocks noChangeAspect="1" noChangeArrowheads="1"/>
          </p:cNvPicPr>
          <p:nvPr/>
        </p:nvPicPr>
        <p:blipFill>
          <a:blip r:embed="rId6" cstate="print"/>
          <a:srcRect t="8497" b="11438"/>
          <a:stretch>
            <a:fillRect/>
          </a:stretch>
        </p:blipFill>
        <p:spPr bwMode="auto">
          <a:xfrm>
            <a:off x="3522741" y="5445224"/>
            <a:ext cx="2098518" cy="432048"/>
          </a:xfrm>
          <a:prstGeom prst="rect">
            <a:avLst/>
          </a:prstGeom>
          <a:noFill/>
        </p:spPr>
      </p:pic>
      <p:pic>
        <p:nvPicPr>
          <p:cNvPr id="23" name="Picture 4" descr="Z:\Заря Софья\ЗГМ лого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7924" y="1769296"/>
            <a:ext cx="1368152" cy="165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Z:\Заря Софья\Материалы\1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8978" y="2996952"/>
            <a:ext cx="1105205" cy="19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8" descr="Z:\Заря Софья\Материалы\Абрис С-ЛТ м дуб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9617" y="4436815"/>
            <a:ext cx="1550304" cy="196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Заголовок 6"/>
          <p:cNvSpPr>
            <a:spLocks noGrp="1"/>
          </p:cNvSpPr>
          <p:nvPr>
            <p:ph type="title"/>
          </p:nvPr>
        </p:nvSpPr>
        <p:spPr>
          <a:xfrm>
            <a:off x="1620565" y="620018"/>
            <a:ext cx="5905500" cy="504825"/>
          </a:xfrm>
        </p:spPr>
        <p:txBody>
          <a:bodyPr/>
          <a:lstStyle/>
          <a:p>
            <a:r>
              <a:rPr lang="ru-RU" sz="2800" b="1" dirty="0" smtClean="0">
                <a:latin typeface="+mn-lt"/>
                <a:cs typeface="Times New Roman" pitchFamily="18" charset="0"/>
              </a:rPr>
              <a:t>Ассортиментный</a:t>
            </a:r>
            <a:r>
              <a:rPr lang="ru-RU" sz="3200" b="1" dirty="0" smtClean="0">
                <a:latin typeface="+mn-lt"/>
                <a:cs typeface="Times New Roman" pitchFamily="18" charset="0"/>
              </a:rPr>
              <a:t> ряд</a:t>
            </a:r>
            <a:r>
              <a:rPr lang="ru-RU" sz="3600" dirty="0" smtClean="0">
                <a:latin typeface="+mn-lt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1701056"/>
            <a:ext cx="1441450" cy="4318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ЛЕНТЫ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67024" y="2565152"/>
            <a:ext cx="1584325" cy="4318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МАСТИКИ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1701552"/>
            <a:ext cx="1439862" cy="4318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БРИКЕТЫ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62874" y="1772989"/>
            <a:ext cx="1225550" cy="50482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ШНУРЫ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907779" y="1053356"/>
            <a:ext cx="936625" cy="576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130624" y="1052264"/>
            <a:ext cx="720725" cy="1441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356621" y="1052264"/>
            <a:ext cx="0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299274" y="1052934"/>
            <a:ext cx="1260475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83568" y="3193207"/>
            <a:ext cx="3384376" cy="3312368"/>
          </a:xfrm>
          <a:prstGeom prst="rect">
            <a:avLst/>
          </a:prstGeom>
          <a:gradFill>
            <a:gsLst>
              <a:gs pos="100000">
                <a:schemeClr val="dk1">
                  <a:tint val="50000"/>
                  <a:satMod val="300000"/>
                  <a:alpha val="0"/>
                </a:schemeClr>
              </a:gs>
              <a:gs pos="15000">
                <a:schemeClr val="dk1">
                  <a:tint val="50000"/>
                  <a:satMod val="300000"/>
                  <a:alpha val="0"/>
                </a:schemeClr>
              </a:gs>
              <a:gs pos="75000">
                <a:schemeClr val="dk1">
                  <a:tint val="37000"/>
                  <a:satMod val="300000"/>
                </a:schemeClr>
              </a:gs>
              <a:gs pos="0">
                <a:schemeClr val="dk1">
                  <a:tint val="15000"/>
                  <a:satMod val="350000"/>
                </a:schemeClr>
              </a:gs>
              <a:gs pos="74000">
                <a:schemeClr val="dk1">
                  <a:tint val="15000"/>
                  <a:satMod val="350000"/>
                </a:schemeClr>
              </a:gs>
              <a:gs pos="75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  <a:effectLst>
            <a:innerShdw dist="1346200" dir="19860000">
              <a:prstClr val="black">
                <a:alpha val="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u="sng" dirty="0">
                <a:solidFill>
                  <a:schemeClr val="tx1"/>
                </a:solidFill>
                <a:cs typeface="Times New Roman" pitchFamily="18" charset="0"/>
              </a:rPr>
              <a:t>Армирующие покрытия: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нетканое полотно;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фольга;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ru-RU" dirty="0" err="1">
                <a:solidFill>
                  <a:schemeClr val="tx1"/>
                </a:solidFill>
                <a:cs typeface="Times New Roman" pitchFamily="18" charset="0"/>
              </a:rPr>
              <a:t>фольгоизолон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;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металлизированная плёнка;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ru-RU" dirty="0" err="1">
                <a:solidFill>
                  <a:schemeClr val="tx1"/>
                </a:solidFill>
                <a:cs typeface="Times New Roman" pitchFamily="18" charset="0"/>
              </a:rPr>
              <a:t>изолон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;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ru-RU" dirty="0" err="1">
                <a:solidFill>
                  <a:schemeClr val="tx1"/>
                </a:solidFill>
                <a:cs typeface="Times New Roman" pitchFamily="18" charset="0"/>
              </a:rPr>
              <a:t>пэком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;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ru-RU" dirty="0" err="1">
                <a:solidFill>
                  <a:schemeClr val="tx1"/>
                </a:solidFill>
                <a:cs typeface="Times New Roman" pitchFamily="18" charset="0"/>
              </a:rPr>
              <a:t>пвх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;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гофрированная фольга;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ru-RU" dirty="0" err="1" smtClean="0">
                <a:solidFill>
                  <a:schemeClr val="tx1"/>
                </a:solidFill>
                <a:cs typeface="Times New Roman" pitchFamily="18" charset="0"/>
              </a:rPr>
              <a:t>внутр.армирование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оцинкованная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сталь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9232" name="Picture 1" descr="Z:\Заря Софья\Материалы\15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6368" y="3810701"/>
            <a:ext cx="1712502" cy="228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2" descr="Z:\Заря Софья\Материалы\1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238023"/>
            <a:ext cx="1884130" cy="231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4" descr="Z:\Заря Софья\Материалы\Абрис С-Б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6491" y="4027812"/>
            <a:ext cx="1488067" cy="136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6" descr="Z:\Заря Софья\Материалы\Абрис-Ш_вырез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1341" y="3698591"/>
            <a:ext cx="2153829" cy="11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6227837" y="2349252"/>
            <a:ext cx="1368425" cy="6477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ФАЙЛ-ПАКЕТЫ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5291212" y="1052264"/>
            <a:ext cx="1368425" cy="1225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238" name="Picture 2" descr="M:\Zarya\Материалы\2_2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04897">
            <a:off x="5735425" y="4631142"/>
            <a:ext cx="2578183" cy="202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M:\Zarya\Материалы\8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0897" y="3581626"/>
            <a:ext cx="817239" cy="145416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240" name="Picture 4" descr="M:\Zarya\Материалы\Абрис ВРП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47293" y="5001844"/>
            <a:ext cx="1967115" cy="157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Прямоугольник 43"/>
          <p:cNvSpPr/>
          <p:nvPr/>
        </p:nvSpPr>
        <p:spPr>
          <a:xfrm>
            <a:off x="4499049" y="2493714"/>
            <a:ext cx="1368425" cy="50323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ДЕТАЛИ</a:t>
            </a:r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4859412" y="980827"/>
            <a:ext cx="576262" cy="1439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D:\Информационный лист радиационное излучение\фон для заголовк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" y="60141"/>
            <a:ext cx="9036497" cy="632555"/>
          </a:xfrm>
          <a:prstGeom prst="rect">
            <a:avLst/>
          </a:prstGeom>
          <a:noFill/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-35496" y="116632"/>
            <a:ext cx="9144000" cy="4318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ru-RU" sz="2800" b="1" dirty="0" smtClean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ООО «Завод герметизирующих материалов»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548680"/>
            <a:ext cx="870585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39725" algn="ctr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600" b="1" dirty="0">
                <a:solidFill>
                  <a:srgbClr val="000000"/>
                </a:solidFill>
                <a:latin typeface="Calibri" pitchFamily="34" charset="0"/>
              </a:rPr>
              <a:t>Главная цель Политики  ООО «ЗГМ» в области качества продукции – </a:t>
            </a:r>
            <a:r>
              <a:rPr lang="ru-RU" sz="1600" b="1" i="1" u="sng" dirty="0">
                <a:solidFill>
                  <a:srgbClr val="000000"/>
                </a:solidFill>
                <a:latin typeface="Calibri" pitchFamily="34" charset="0"/>
              </a:rPr>
              <a:t>выпуск качественной продукции, соответствующей всем требованиям потребителя.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2702621"/>
            <a:ext cx="4786312" cy="3349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2724150" y="1140049"/>
            <a:ext cx="3186113" cy="460375"/>
            <a:chOff x="1716" y="653"/>
            <a:chExt cx="2007" cy="290"/>
          </a:xfrm>
        </p:grpSpPr>
        <p:pic>
          <p:nvPicPr>
            <p:cNvPr id="1027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6" y="653"/>
              <a:ext cx="2008" cy="2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280" name="Text Box 6"/>
            <p:cNvSpPr txBox="1">
              <a:spLocks noChangeArrowheads="1"/>
            </p:cNvSpPr>
            <p:nvPr/>
          </p:nvSpPr>
          <p:spPr bwMode="auto">
            <a:xfrm>
              <a:off x="1755" y="675"/>
              <a:ext cx="1934" cy="2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245" name="Group 7"/>
          <p:cNvGrpSpPr>
            <a:grpSpLocks/>
          </p:cNvGrpSpPr>
          <p:nvPr/>
        </p:nvGrpSpPr>
        <p:grpSpPr bwMode="auto">
          <a:xfrm>
            <a:off x="365125" y="1779811"/>
            <a:ext cx="2471738" cy="466725"/>
            <a:chOff x="230" y="1056"/>
            <a:chExt cx="1557" cy="294"/>
          </a:xfrm>
        </p:grpSpPr>
        <p:pic>
          <p:nvPicPr>
            <p:cNvPr id="10277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0" y="1056"/>
              <a:ext cx="1558" cy="2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278" name="Text Box 9"/>
            <p:cNvSpPr txBox="1">
              <a:spLocks noChangeArrowheads="1"/>
            </p:cNvSpPr>
            <p:nvPr/>
          </p:nvSpPr>
          <p:spPr bwMode="auto">
            <a:xfrm>
              <a:off x="270" y="1080"/>
              <a:ext cx="1484" cy="2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246" name="Group 10"/>
          <p:cNvGrpSpPr>
            <a:grpSpLocks/>
          </p:cNvGrpSpPr>
          <p:nvPr/>
        </p:nvGrpSpPr>
        <p:grpSpPr bwMode="auto">
          <a:xfrm>
            <a:off x="3365500" y="1779811"/>
            <a:ext cx="2184400" cy="466725"/>
            <a:chOff x="2120" y="1056"/>
            <a:chExt cx="1376" cy="294"/>
          </a:xfrm>
        </p:grpSpPr>
        <p:pic>
          <p:nvPicPr>
            <p:cNvPr id="1027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20" y="1056"/>
              <a:ext cx="1377" cy="2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276" name="Text Box 12"/>
            <p:cNvSpPr txBox="1">
              <a:spLocks noChangeArrowheads="1"/>
            </p:cNvSpPr>
            <p:nvPr/>
          </p:nvSpPr>
          <p:spPr bwMode="auto">
            <a:xfrm>
              <a:off x="2160" y="1080"/>
              <a:ext cx="1304" cy="2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247" name="Group 13"/>
          <p:cNvGrpSpPr>
            <a:grpSpLocks/>
          </p:cNvGrpSpPr>
          <p:nvPr/>
        </p:nvGrpSpPr>
        <p:grpSpPr bwMode="auto">
          <a:xfrm>
            <a:off x="5937250" y="1779811"/>
            <a:ext cx="2471738" cy="466725"/>
            <a:chOff x="3740" y="1056"/>
            <a:chExt cx="1557" cy="294"/>
          </a:xfrm>
        </p:grpSpPr>
        <p:pic>
          <p:nvPicPr>
            <p:cNvPr id="10273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40" y="1056"/>
              <a:ext cx="1558" cy="2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274" name="Text Box 15"/>
            <p:cNvSpPr txBox="1">
              <a:spLocks noChangeArrowheads="1"/>
            </p:cNvSpPr>
            <p:nvPr/>
          </p:nvSpPr>
          <p:spPr bwMode="auto">
            <a:xfrm>
              <a:off x="3780" y="1080"/>
              <a:ext cx="1484" cy="2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48" name="Text Box 16"/>
          <p:cNvSpPr txBox="1">
            <a:spLocks noChangeArrowheads="1"/>
          </p:cNvSpPr>
          <p:nvPr/>
        </p:nvSpPr>
        <p:spPr bwMode="auto">
          <a:xfrm>
            <a:off x="2786063" y="1155924"/>
            <a:ext cx="3071812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</a:rPr>
              <a:t>Система качества</a:t>
            </a:r>
          </a:p>
        </p:txBody>
      </p:sp>
      <p:sp>
        <p:nvSpPr>
          <p:cNvPr id="10249" name="Text Box 17"/>
          <p:cNvSpPr txBox="1">
            <a:spLocks noChangeArrowheads="1"/>
          </p:cNvSpPr>
          <p:nvPr/>
        </p:nvSpPr>
        <p:spPr bwMode="auto">
          <a:xfrm>
            <a:off x="428625" y="1817911"/>
            <a:ext cx="2357438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</a:rPr>
              <a:t>Обеспечение качества</a:t>
            </a:r>
          </a:p>
        </p:txBody>
      </p:sp>
      <p:sp>
        <p:nvSpPr>
          <p:cNvPr id="10250" name="Text Box 18"/>
          <p:cNvSpPr txBox="1">
            <a:spLocks noChangeArrowheads="1"/>
          </p:cNvSpPr>
          <p:nvPr/>
        </p:nvSpPr>
        <p:spPr bwMode="auto">
          <a:xfrm>
            <a:off x="3429000" y="1756172"/>
            <a:ext cx="2071688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</a:rPr>
              <a:t>Управление качеством</a:t>
            </a:r>
          </a:p>
        </p:txBody>
      </p:sp>
      <p:sp>
        <p:nvSpPr>
          <p:cNvPr id="10251" name="Text Box 19"/>
          <p:cNvSpPr txBox="1">
            <a:spLocks noChangeArrowheads="1"/>
          </p:cNvSpPr>
          <p:nvPr/>
        </p:nvSpPr>
        <p:spPr bwMode="auto">
          <a:xfrm>
            <a:off x="6000750" y="1817911"/>
            <a:ext cx="2357438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</a:rPr>
              <a:t>Улучшение качества</a:t>
            </a:r>
          </a:p>
        </p:txBody>
      </p:sp>
      <p:cxnSp>
        <p:nvCxnSpPr>
          <p:cNvPr id="10252" name="AutoShape 20"/>
          <p:cNvCxnSpPr>
            <a:cxnSpLocks noChangeShapeType="1"/>
          </p:cNvCxnSpPr>
          <p:nvPr/>
        </p:nvCxnSpPr>
        <p:spPr bwMode="auto">
          <a:xfrm flipH="1">
            <a:off x="4067944" y="1535336"/>
            <a:ext cx="3995" cy="30948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0253" name="AutoShape 21"/>
          <p:cNvCxnSpPr>
            <a:cxnSpLocks noChangeShapeType="1"/>
          </p:cNvCxnSpPr>
          <p:nvPr/>
        </p:nvCxnSpPr>
        <p:spPr bwMode="auto">
          <a:xfrm flipH="1">
            <a:off x="1571625" y="1317849"/>
            <a:ext cx="1177925" cy="51117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0254" name="AutoShape 22"/>
          <p:cNvCxnSpPr>
            <a:cxnSpLocks noChangeShapeType="1"/>
            <a:stCxn id="10248" idx="3"/>
            <a:endCxn id="10251" idx="0"/>
          </p:cNvCxnSpPr>
          <p:nvPr/>
        </p:nvCxnSpPr>
        <p:spPr bwMode="auto">
          <a:xfrm>
            <a:off x="5857875" y="1309911"/>
            <a:ext cx="1322388" cy="50958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10255" name="Line 23"/>
          <p:cNvSpPr>
            <a:spLocks noChangeShapeType="1"/>
          </p:cNvSpPr>
          <p:nvPr/>
        </p:nvSpPr>
        <p:spPr bwMode="auto">
          <a:xfrm>
            <a:off x="4286250" y="3416996"/>
            <a:ext cx="1588" cy="1571625"/>
          </a:xfrm>
          <a:prstGeom prst="line">
            <a:avLst/>
          </a:prstGeom>
          <a:noFill/>
          <a:ln w="936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6" name="Text Box 24"/>
          <p:cNvSpPr txBox="1">
            <a:spLocks noChangeArrowheads="1"/>
          </p:cNvSpPr>
          <p:nvPr/>
        </p:nvSpPr>
        <p:spPr bwMode="auto">
          <a:xfrm>
            <a:off x="1619250" y="4498084"/>
            <a:ext cx="1214438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000000"/>
                </a:solidFill>
              </a:rPr>
              <a:t>Сфера обращения и потребления</a:t>
            </a:r>
          </a:p>
        </p:txBody>
      </p:sp>
      <p:sp>
        <p:nvSpPr>
          <p:cNvPr id="10257" name="Text Box 25"/>
          <p:cNvSpPr txBox="1">
            <a:spLocks noChangeArrowheads="1"/>
          </p:cNvSpPr>
          <p:nvPr/>
        </p:nvSpPr>
        <p:spPr bwMode="auto">
          <a:xfrm>
            <a:off x="5867400" y="3921821"/>
            <a:ext cx="12858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000000"/>
                </a:solidFill>
              </a:rPr>
              <a:t>Сфера производства</a:t>
            </a:r>
          </a:p>
        </p:txBody>
      </p:sp>
      <p:sp>
        <p:nvSpPr>
          <p:cNvPr id="10258" name="AutoShape 26"/>
          <p:cNvSpPr>
            <a:spLocks/>
          </p:cNvSpPr>
          <p:nvPr/>
        </p:nvSpPr>
        <p:spPr bwMode="auto">
          <a:xfrm>
            <a:off x="5357813" y="2182194"/>
            <a:ext cx="2714625" cy="428625"/>
          </a:xfrm>
          <a:prstGeom prst="callout2">
            <a:avLst>
              <a:gd name="adj1" fmla="val 40972"/>
              <a:gd name="adj2" fmla="val 7454"/>
              <a:gd name="adj3" fmla="val 43194"/>
              <a:gd name="adj4" fmla="val -16315"/>
              <a:gd name="adj5" fmla="val 136944"/>
              <a:gd name="adj6" fmla="val -23722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Разработка и проектирование продукции</a:t>
            </a:r>
          </a:p>
        </p:txBody>
      </p:sp>
      <p:sp>
        <p:nvSpPr>
          <p:cNvPr id="10259" name="AutoShape 27"/>
          <p:cNvSpPr>
            <a:spLocks/>
          </p:cNvSpPr>
          <p:nvPr/>
        </p:nvSpPr>
        <p:spPr bwMode="auto">
          <a:xfrm>
            <a:off x="6286500" y="2559746"/>
            <a:ext cx="2571750" cy="428625"/>
          </a:xfrm>
          <a:prstGeom prst="callout2">
            <a:avLst>
              <a:gd name="adj1" fmla="val 47639"/>
              <a:gd name="adj2" fmla="val 6111"/>
              <a:gd name="adj3" fmla="val 47639"/>
              <a:gd name="adj4" fmla="val -18519"/>
              <a:gd name="adj5" fmla="val 123611"/>
              <a:gd name="adj6" fmla="val -36296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Подготовка и разработка производственных процессов</a:t>
            </a:r>
          </a:p>
        </p:txBody>
      </p:sp>
      <p:sp>
        <p:nvSpPr>
          <p:cNvPr id="10260" name="AutoShape 28"/>
          <p:cNvSpPr>
            <a:spLocks/>
          </p:cNvSpPr>
          <p:nvPr/>
        </p:nvSpPr>
        <p:spPr bwMode="auto">
          <a:xfrm>
            <a:off x="6429375" y="3416996"/>
            <a:ext cx="2071688" cy="357188"/>
          </a:xfrm>
          <a:prstGeom prst="callout2">
            <a:avLst>
              <a:gd name="adj1" fmla="val 48083"/>
              <a:gd name="adj2" fmla="val 2241"/>
              <a:gd name="adj3" fmla="val 48083"/>
              <a:gd name="adj4" fmla="val -16208"/>
              <a:gd name="adj5" fmla="val 104500"/>
              <a:gd name="adj6" fmla="val -30574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Материально-техническое снабжение</a:t>
            </a:r>
          </a:p>
        </p:txBody>
      </p:sp>
      <p:sp>
        <p:nvSpPr>
          <p:cNvPr id="10261" name="AutoShape 29"/>
          <p:cNvSpPr>
            <a:spLocks/>
          </p:cNvSpPr>
          <p:nvPr/>
        </p:nvSpPr>
        <p:spPr bwMode="auto">
          <a:xfrm>
            <a:off x="6357938" y="4488559"/>
            <a:ext cx="2571750" cy="285750"/>
          </a:xfrm>
          <a:prstGeom prst="callout2">
            <a:avLst>
              <a:gd name="adj1" fmla="val 48750"/>
              <a:gd name="adj2" fmla="val 13148"/>
              <a:gd name="adj3" fmla="val 48750"/>
              <a:gd name="adj4" fmla="val -5556"/>
              <a:gd name="adj5" fmla="val 15833"/>
              <a:gd name="adj6" fmla="val -21111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Производство продукции</a:t>
            </a:r>
          </a:p>
        </p:txBody>
      </p:sp>
      <p:sp>
        <p:nvSpPr>
          <p:cNvPr id="10262" name="AutoShape 30"/>
          <p:cNvSpPr>
            <a:spLocks/>
          </p:cNvSpPr>
          <p:nvPr/>
        </p:nvSpPr>
        <p:spPr bwMode="auto">
          <a:xfrm>
            <a:off x="6143625" y="5060059"/>
            <a:ext cx="2571750" cy="285750"/>
          </a:xfrm>
          <a:prstGeom prst="callout2">
            <a:avLst>
              <a:gd name="adj1" fmla="val 32083"/>
              <a:gd name="adj2" fmla="val 11296"/>
              <a:gd name="adj3" fmla="val 38750"/>
              <a:gd name="adj4" fmla="val -7407"/>
              <a:gd name="adj5" fmla="val 72500"/>
              <a:gd name="adj6" fmla="val -27407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Контроль и проведение испытаний</a:t>
            </a:r>
          </a:p>
        </p:txBody>
      </p:sp>
      <p:sp>
        <p:nvSpPr>
          <p:cNvPr id="10263" name="AutoShape 31"/>
          <p:cNvSpPr>
            <a:spLocks/>
          </p:cNvSpPr>
          <p:nvPr/>
        </p:nvSpPr>
        <p:spPr bwMode="auto">
          <a:xfrm>
            <a:off x="5786438" y="5774434"/>
            <a:ext cx="2571750" cy="285750"/>
          </a:xfrm>
          <a:prstGeom prst="callout2">
            <a:avLst>
              <a:gd name="adj1" fmla="val 45417"/>
              <a:gd name="adj2" fmla="val 11667"/>
              <a:gd name="adj3" fmla="val 42083"/>
              <a:gd name="adj4" fmla="val -16296"/>
              <a:gd name="adj5" fmla="val -20833"/>
              <a:gd name="adj6" fmla="val -42222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Упаковка и хранение</a:t>
            </a:r>
          </a:p>
        </p:txBody>
      </p:sp>
      <p:sp>
        <p:nvSpPr>
          <p:cNvPr id="10264" name="AutoShape 32"/>
          <p:cNvSpPr>
            <a:spLocks/>
          </p:cNvSpPr>
          <p:nvPr/>
        </p:nvSpPr>
        <p:spPr bwMode="auto">
          <a:xfrm>
            <a:off x="500063" y="5560121"/>
            <a:ext cx="2571750" cy="500063"/>
          </a:xfrm>
          <a:prstGeom prst="callout2">
            <a:avLst>
              <a:gd name="adj1" fmla="val -19347"/>
              <a:gd name="adj2" fmla="val 113148"/>
              <a:gd name="adj3" fmla="val 32083"/>
              <a:gd name="adj4" fmla="val 106296"/>
              <a:gd name="adj5" fmla="val 30597"/>
              <a:gd name="adj6" fmla="val 91481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Реализация и распределение</a:t>
            </a:r>
          </a:p>
        </p:txBody>
      </p:sp>
      <p:sp>
        <p:nvSpPr>
          <p:cNvPr id="10265" name="AutoShape 33"/>
          <p:cNvSpPr>
            <a:spLocks/>
          </p:cNvSpPr>
          <p:nvPr/>
        </p:nvSpPr>
        <p:spPr bwMode="auto">
          <a:xfrm>
            <a:off x="0" y="3988496"/>
            <a:ext cx="2571750" cy="500063"/>
          </a:xfrm>
          <a:prstGeom prst="callout2">
            <a:avLst>
              <a:gd name="adj1" fmla="val 30176"/>
              <a:gd name="adj2" fmla="val 107593"/>
              <a:gd name="adj3" fmla="val 32083"/>
              <a:gd name="adj4" fmla="val 106296"/>
              <a:gd name="adj5" fmla="val 32500"/>
              <a:gd name="adj6" fmla="val 93333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Техническое сопровождение</a:t>
            </a:r>
          </a:p>
        </p:txBody>
      </p:sp>
      <p:sp>
        <p:nvSpPr>
          <p:cNvPr id="10266" name="AutoShape 34"/>
          <p:cNvSpPr>
            <a:spLocks/>
          </p:cNvSpPr>
          <p:nvPr/>
        </p:nvSpPr>
        <p:spPr bwMode="auto">
          <a:xfrm>
            <a:off x="-142875" y="2845496"/>
            <a:ext cx="2571750" cy="500063"/>
          </a:xfrm>
          <a:prstGeom prst="callout2">
            <a:avLst>
              <a:gd name="adj1" fmla="val 70176"/>
              <a:gd name="adj2" fmla="val 129444"/>
              <a:gd name="adj3" fmla="val 32083"/>
              <a:gd name="adj4" fmla="val 122222"/>
              <a:gd name="adj5" fmla="val 32500"/>
              <a:gd name="adj6" fmla="val 93333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Маркетинг, поиск и изучение рынка</a:t>
            </a:r>
          </a:p>
        </p:txBody>
      </p:sp>
      <p:sp>
        <p:nvSpPr>
          <p:cNvPr id="10267" name="Rectangle 35"/>
          <p:cNvSpPr>
            <a:spLocks noChangeArrowheads="1"/>
          </p:cNvSpPr>
          <p:nvPr/>
        </p:nvSpPr>
        <p:spPr bwMode="auto">
          <a:xfrm>
            <a:off x="3143250" y="3131246"/>
            <a:ext cx="142875" cy="142875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8" name="Rectangle 36"/>
          <p:cNvSpPr>
            <a:spLocks noChangeArrowheads="1"/>
          </p:cNvSpPr>
          <p:nvPr/>
        </p:nvSpPr>
        <p:spPr bwMode="auto">
          <a:xfrm>
            <a:off x="4572000" y="6009854"/>
            <a:ext cx="142875" cy="142875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69" name="Text Box 37"/>
          <p:cNvSpPr txBox="1">
            <a:spLocks noChangeArrowheads="1"/>
          </p:cNvSpPr>
          <p:nvPr/>
        </p:nvSpPr>
        <p:spPr bwMode="auto">
          <a:xfrm>
            <a:off x="4716463" y="5938417"/>
            <a:ext cx="20002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</a:rPr>
              <a:t>- Начало процесса</a:t>
            </a:r>
          </a:p>
        </p:txBody>
      </p:sp>
      <p:sp>
        <p:nvSpPr>
          <p:cNvPr id="10270" name="Text Box 38"/>
          <p:cNvSpPr txBox="1">
            <a:spLocks noChangeArrowheads="1"/>
          </p:cNvSpPr>
          <p:nvPr/>
        </p:nvSpPr>
        <p:spPr bwMode="auto">
          <a:xfrm>
            <a:off x="0" y="5989490"/>
            <a:ext cx="4391025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</a:rPr>
              <a:t>Подтверждено сертификатом </a:t>
            </a:r>
            <a:r>
              <a:rPr lang="ru-RU" sz="1200" dirty="0" smtClean="0">
                <a:solidFill>
                  <a:srgbClr val="000000"/>
                </a:solidFill>
              </a:rPr>
              <a:t>соответствия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</a:rPr>
              <a:t>ГОСТ Р ИСО </a:t>
            </a:r>
            <a:r>
              <a:rPr lang="en-US" sz="1200" dirty="0" smtClean="0">
                <a:solidFill>
                  <a:srgbClr val="000000"/>
                </a:solidFill>
              </a:rPr>
              <a:t>9001-2015</a:t>
            </a:r>
            <a:r>
              <a:rPr lang="ru-RU" sz="1200" dirty="0" smtClean="0">
                <a:solidFill>
                  <a:srgbClr val="000000"/>
                </a:solidFill>
              </a:rPr>
              <a:t> (</a:t>
            </a:r>
            <a:r>
              <a:rPr lang="en-US" sz="1200" dirty="0" smtClean="0">
                <a:solidFill>
                  <a:srgbClr val="000000"/>
                </a:solidFill>
              </a:rPr>
              <a:t>ISO 9001:2011)</a:t>
            </a:r>
            <a:endParaRPr lang="ru-RU" sz="1200" dirty="0" smtClean="0">
              <a:solidFill>
                <a:srgbClr val="000000"/>
              </a:solidFill>
            </a:endParaRPr>
          </a:p>
        </p:txBody>
      </p:sp>
      <p:pic>
        <p:nvPicPr>
          <p:cNvPr id="41" name="Picture 26" descr="D:\Информационный лист радиационное излучение\фон для заголовк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60141"/>
            <a:ext cx="9036497" cy="632555"/>
          </a:xfrm>
          <a:prstGeom prst="rect">
            <a:avLst/>
          </a:prstGeom>
          <a:noFill/>
        </p:spPr>
      </p:pic>
      <p:sp>
        <p:nvSpPr>
          <p:cNvPr id="42" name="Заголовок 1"/>
          <p:cNvSpPr txBox="1">
            <a:spLocks/>
          </p:cNvSpPr>
          <p:nvPr/>
        </p:nvSpPr>
        <p:spPr>
          <a:xfrm>
            <a:off x="-35496" y="116632"/>
            <a:ext cx="9144000" cy="4318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ru-RU" sz="2800" b="1" dirty="0" smtClean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ООО «Завод герметизирующих материалов»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058025" cy="1296988"/>
          </a:xfrm>
        </p:spPr>
        <p:txBody>
          <a:bodyPr/>
          <a:lstStyle/>
          <a:p>
            <a:r>
              <a:rPr lang="ru-RU" sz="2500" b="1" dirty="0" smtClean="0">
                <a:latin typeface="+mn-lt"/>
                <a:cs typeface="Times New Roman" pitchFamily="18" charset="0"/>
              </a:rPr>
              <a:t>Функциональные характеристики герметизирующих  материалов Абрис</a:t>
            </a:r>
            <a:r>
              <a:rPr lang="ru-RU" sz="2500" b="1" baseline="30000" dirty="0" smtClean="0">
                <a:latin typeface="+mn-lt"/>
                <a:ea typeface="Tunga" pitchFamily="34" charset="0"/>
                <a:cs typeface="Times New Roman" pitchFamily="18" charset="0"/>
              </a:rPr>
              <a:t>®</a:t>
            </a:r>
            <a:r>
              <a:rPr lang="ru-RU" sz="2500" b="1" dirty="0" smtClean="0">
                <a:latin typeface="+mn-lt"/>
                <a:cs typeface="Times New Roman" pitchFamily="18" charset="0"/>
              </a:rPr>
              <a:t> </a:t>
            </a:r>
          </a:p>
        </p:txBody>
      </p:sp>
      <p:pic>
        <p:nvPicPr>
          <p:cNvPr id="8195" name="Picture 2" descr="C:\Documents and Settings\User\Рабочий стол\рисунок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72816"/>
            <a:ext cx="7696597" cy="4508806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6" descr="D:\Информационный лист радиационное излучение\фон для заголов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60141"/>
            <a:ext cx="9036497" cy="632555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35496" y="116632"/>
            <a:ext cx="9144000" cy="4318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ru-RU" sz="2800" b="1" dirty="0" smtClean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ООО «Завод герметизирующих материалов»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Информационный лист радиационное излучение\Абрис РЗ здравохранение\обложка РЗ здравохранение_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"/>
            <a:ext cx="9144000" cy="688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1556792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ru-RU" dirty="0" smtClean="0"/>
              <a:t> Назначение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ru-RU" dirty="0" smtClean="0"/>
              <a:t> Свойства материала Абрис</a:t>
            </a:r>
            <a:r>
              <a:rPr lang="ru-RU" baseline="30000" dirty="0" smtClean="0"/>
              <a:t>®</a:t>
            </a:r>
            <a:r>
              <a:rPr lang="ru-RU" dirty="0" smtClean="0"/>
              <a:t> РЗ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ru-RU" dirty="0" smtClean="0"/>
              <a:t> Технология применения материала Абрис</a:t>
            </a:r>
            <a:r>
              <a:rPr lang="ru-RU" baseline="30000" dirty="0" smtClean="0"/>
              <a:t>®</a:t>
            </a:r>
            <a:r>
              <a:rPr lang="ru-RU" dirty="0" smtClean="0"/>
              <a:t> РЗ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ru-RU" dirty="0" smtClean="0"/>
              <a:t> Преимущества материала Абрис</a:t>
            </a:r>
            <a:r>
              <a:rPr lang="ru-RU" baseline="30000" dirty="0" smtClean="0"/>
              <a:t>®</a:t>
            </a:r>
            <a:r>
              <a:rPr lang="ru-RU" dirty="0" smtClean="0"/>
              <a:t> РЗ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ru-RU" dirty="0" smtClean="0"/>
              <a:t> Разрешительная документация 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ru-RU" dirty="0" smtClean="0"/>
              <a:t> Объекты применения материала Абрис</a:t>
            </a:r>
            <a:r>
              <a:rPr lang="ru-RU" baseline="30000" dirty="0" smtClean="0"/>
              <a:t>®</a:t>
            </a:r>
            <a:r>
              <a:rPr lang="ru-RU" dirty="0" smtClean="0"/>
              <a:t> РЗ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69385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/>
              <a:t>Материал</a:t>
            </a:r>
            <a:r>
              <a:rPr lang="ru-RU" sz="2400" b="1" u="sng" dirty="0" smtClean="0">
                <a:latin typeface="+mj-lt"/>
              </a:rPr>
              <a:t> радиационно-защитный Абрис</a:t>
            </a:r>
            <a:r>
              <a:rPr lang="en-US" sz="2400" b="1" u="sng" baseline="30000" dirty="0" smtClean="0">
                <a:latin typeface="+mj-lt"/>
              </a:rPr>
              <a:t>®</a:t>
            </a:r>
            <a:r>
              <a:rPr lang="ru-RU" sz="2400" b="1" u="sng" dirty="0" smtClean="0">
                <a:latin typeface="+mj-lt"/>
              </a:rPr>
              <a:t> РЗ</a:t>
            </a:r>
            <a:endParaRPr lang="ru-RU" sz="2400" b="1" u="sng" dirty="0">
              <a:latin typeface="+mj-lt"/>
            </a:endParaRPr>
          </a:p>
        </p:txBody>
      </p:sp>
      <p:pic>
        <p:nvPicPr>
          <p:cNvPr id="6" name="Picture 2" descr="C:\Users\danger\Desktop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32439" y="6237312"/>
            <a:ext cx="576065" cy="576064"/>
          </a:xfrm>
          <a:prstGeom prst="rect">
            <a:avLst/>
          </a:prstGeom>
          <a:noFill/>
        </p:spPr>
      </p:pic>
      <p:pic>
        <p:nvPicPr>
          <p:cNvPr id="7" name="Picture 3" descr="C:\Users\danger\Desktop\змея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560" y="6237376"/>
            <a:ext cx="576000" cy="576000"/>
          </a:xfrm>
          <a:prstGeom prst="rect">
            <a:avLst/>
          </a:prstGeom>
          <a:noFill/>
        </p:spPr>
      </p:pic>
      <p:pic>
        <p:nvPicPr>
          <p:cNvPr id="1028" name="Picture 4" descr="E:\Фирменный стиль\logo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04248" y="1988840"/>
            <a:ext cx="1872208" cy="2976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3D69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11922</TotalTime>
  <Words>1097</Words>
  <Application>Microsoft Office PowerPoint</Application>
  <PresentationFormat>Экран (4:3)</PresentationFormat>
  <Paragraphs>211</Paragraphs>
  <Slides>40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Основан в 2000 году  </vt:lpstr>
      <vt:lpstr>Слайд 3</vt:lpstr>
      <vt:lpstr>Слайд 4</vt:lpstr>
      <vt:lpstr>Ассортиментный ряд </vt:lpstr>
      <vt:lpstr>Слайд 6</vt:lpstr>
      <vt:lpstr>Функциональные характеристики герметизирующих  материалов Абрис®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danger</dc:creator>
  <cp:lastModifiedBy>user</cp:lastModifiedBy>
  <cp:revision>961</cp:revision>
  <dcterms:created xsi:type="dcterms:W3CDTF">1601-01-01T00:00:00Z</dcterms:created>
  <dcterms:modified xsi:type="dcterms:W3CDTF">2020-02-06T11:32:00Z</dcterms:modified>
</cp:coreProperties>
</file>